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1"/>
  </p:notesMasterIdLst>
  <p:sldIdLst>
    <p:sldId id="256" r:id="rId2"/>
    <p:sldId id="740" r:id="rId3"/>
    <p:sldId id="715" r:id="rId4"/>
    <p:sldId id="747" r:id="rId5"/>
    <p:sldId id="748" r:id="rId6"/>
    <p:sldId id="749" r:id="rId7"/>
    <p:sldId id="750" r:id="rId8"/>
    <p:sldId id="751" r:id="rId9"/>
    <p:sldId id="752" r:id="rId10"/>
    <p:sldId id="753" r:id="rId11"/>
    <p:sldId id="754" r:id="rId12"/>
    <p:sldId id="755" r:id="rId13"/>
    <p:sldId id="756" r:id="rId14"/>
    <p:sldId id="741" r:id="rId15"/>
    <p:sldId id="742" r:id="rId16"/>
    <p:sldId id="743" r:id="rId17"/>
    <p:sldId id="744" r:id="rId18"/>
    <p:sldId id="746" r:id="rId19"/>
    <p:sldId id="745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E91CE2F2-AC3F-4A32-8AB4-B334682C6EFF}">
          <p14:sldIdLst>
            <p14:sldId id="256"/>
            <p14:sldId id="740"/>
            <p14:sldId id="715"/>
            <p14:sldId id="747"/>
            <p14:sldId id="748"/>
            <p14:sldId id="749"/>
            <p14:sldId id="750"/>
            <p14:sldId id="751"/>
            <p14:sldId id="752"/>
            <p14:sldId id="753"/>
            <p14:sldId id="754"/>
            <p14:sldId id="755"/>
            <p14:sldId id="756"/>
            <p14:sldId id="741"/>
            <p14:sldId id="742"/>
            <p14:sldId id="743"/>
            <p14:sldId id="744"/>
            <p14:sldId id="746"/>
            <p14:sldId id="745"/>
          </p14:sldIdLst>
        </p14:section>
        <p14:section name="无标题节" id="{6E0EA756-5190-469C-BCF8-F85A2C17431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i shen" initials="ws" lastIdx="1" clrIdx="0"/>
  <p:cmAuthor id="2" name="张宏" initials="张宏" lastIdx="2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1137A3"/>
    <a:srgbClr val="0000FF"/>
    <a:srgbClr val="345B8D"/>
    <a:srgbClr val="D0D8E8"/>
    <a:srgbClr val="E9EDF4"/>
    <a:srgbClr val="0C3479"/>
    <a:srgbClr val="805BAE"/>
    <a:srgbClr val="032CE7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88" autoAdjust="0"/>
    <p:restoredTop sz="67805" autoAdjust="0"/>
  </p:normalViewPr>
  <p:slideViewPr>
    <p:cSldViewPr>
      <p:cViewPr varScale="1">
        <p:scale>
          <a:sx n="74" d="100"/>
          <a:sy n="74" d="100"/>
        </p:scale>
        <p:origin x="34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973A1-3D73-45FE-9E93-76B51D752840}" type="datetimeFigureOut">
              <a:rPr lang="zh-CN" altLang="en-US" smtClean="0"/>
              <a:pPr/>
              <a:t>2020-12-3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790D2-E879-41DA-ACE3-D6B65365E2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735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790D2-E879-41DA-ACE3-D6B65365E2E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346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790D2-E879-41DA-ACE3-D6B65365E2E6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117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790D2-E879-41DA-ACE3-D6B65365E2E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39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790D2-E879-41DA-ACE3-D6B65365E2E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011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790D2-E879-41DA-ACE3-D6B65365E2E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101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790D2-E879-41DA-ACE3-D6B65365E2E6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892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790D2-E879-41DA-ACE3-D6B65365E2E6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068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790D2-E879-41DA-ACE3-D6B65365E2E6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58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790D2-E879-41DA-ACE3-D6B65365E2E6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051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790D2-E879-41DA-ACE3-D6B65365E2E6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379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94D821D-6115-47F8-97A9-DCEA1413369F}" type="datetime1">
              <a:rPr lang="zh-CN" altLang="en-US" smtClean="0"/>
              <a:t>2020-12-3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B0403A9-6F57-44BB-8D80-D390D4D805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62ECE66-2DC3-4097-A8A9-6A2874DE13CC}" type="datetime1">
              <a:rPr lang="zh-CN" altLang="en-US" smtClean="0"/>
              <a:t>2020-12-3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8AD4D8E-9448-4DF4-BF57-35C7340F765F}" type="datetime1">
              <a:rPr lang="zh-CN" altLang="en-US" smtClean="0"/>
              <a:t>2020-12-3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B0403A9-6F57-44BB-8D80-D390D4D805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E08863A-FAAC-406F-A306-7C73F18143BE}" type="datetime1">
              <a:rPr lang="zh-CN" altLang="en-US" smtClean="0"/>
              <a:t>2020-12-3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B0403A9-6F57-44BB-8D80-D390D4D805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140053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600" y="2052925"/>
            <a:ext cx="8948872" cy="41954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419" y="1790661"/>
            <a:ext cx="990599" cy="304879"/>
          </a:xfrm>
          <a:prstGeom prst="rect">
            <a:avLst/>
          </a:prstGeom>
        </p:spPr>
        <p:txBody>
          <a:bodyPr/>
          <a:lstStyle/>
          <a:p>
            <a:fld id="{EA493754-0927-42B2-9A18-F6C0B76F2141}" type="datetime1">
              <a:rPr lang="zh-CN" altLang="en-US" smtClean="0"/>
              <a:t>2020-12-3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灯片编号占位符 5"/>
          <p:cNvSpPr txBox="1">
            <a:spLocks/>
          </p:cNvSpPr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99CDAC7-A925-4C2C-8070-55D6ABE93F7C}" type="slidenum">
              <a:rPr lang="zh-CN" altLang="en-US" sz="1800" smtClean="0">
                <a:latin typeface="Times New Roman" pitchFamily="18" charset="0"/>
                <a:cs typeface="Times New Roman" pitchFamily="18" charset="0"/>
              </a:rPr>
              <a:pPr algn="r">
                <a:defRPr/>
              </a:pPr>
              <a:t>‹#›</a:t>
            </a:fld>
            <a:endParaRPr lang="zh-CN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55857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3B88FD-E1C8-4A11-9C0E-1DBCF1AAB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2C3D5B-4909-46B5-823D-E29B09D89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552BB2-E9B3-4F27-B911-92107B775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AB4F-6278-434A-BEF6-1C4581CC9C71}" type="datetimeFigureOut">
              <a:rPr lang="zh-CN" altLang="en-US" smtClean="0"/>
              <a:t>2020-12-3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5B72BD-E76E-4418-8D8A-B9D96F420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01B73C-30B1-4BB7-9FC0-5DBD421F6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A5A4A-4147-4BEF-A587-56370CBB17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08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346" y="6372000"/>
            <a:ext cx="2173655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327" y="727719"/>
            <a:ext cx="3865192" cy="334222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 flipH="1">
            <a:off x="0" y="1016381"/>
            <a:ext cx="8664000" cy="0"/>
          </a:xfrm>
          <a:prstGeom prst="line">
            <a:avLst/>
          </a:prstGeom>
          <a:ln w="9906">
            <a:solidFill>
              <a:srgbClr val="41589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图片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9" y="6329948"/>
            <a:ext cx="5340676" cy="39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2038152" y="6430215"/>
            <a:ext cx="6810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0" dirty="0">
                <a:solidFill>
                  <a:srgbClr val="0F208B"/>
                </a:solidFill>
                <a:latin typeface="Arial" pitchFamily="34" charset="0"/>
                <a:cs typeface="Arial" pitchFamily="34" charset="0"/>
              </a:rPr>
              <a:t>UCAS</a:t>
            </a:r>
            <a:endParaRPr lang="zh-CN" altLang="en-US" sz="800" b="0" dirty="0">
              <a:solidFill>
                <a:srgbClr val="0F208B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61" r:id="rId5"/>
    <p:sldLayoutId id="2147483673" r:id="rId6"/>
  </p:sldLayoutIdLst>
  <p:transition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C13A8C-F9FC-43B9-AEDB-C6B6E93D8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96752"/>
            <a:ext cx="9144000" cy="3216536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rgbClr val="181E9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学时统计操作指南</a:t>
            </a:r>
            <a:br>
              <a:rPr lang="en-US" altLang="zh-CN" b="1" dirty="0"/>
            </a:br>
            <a:br>
              <a:rPr lang="en-US" altLang="zh-CN" b="1" dirty="0"/>
            </a:br>
            <a:endParaRPr lang="zh-CN" altLang="en-US" sz="4800" b="1" dirty="0">
              <a:solidFill>
                <a:srgbClr val="181E9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F96A6DD-F406-4D66-898B-EEDA72C1D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6437" y="4833367"/>
            <a:ext cx="9144000" cy="1655762"/>
          </a:xfrm>
        </p:spPr>
        <p:txBody>
          <a:bodyPr>
            <a:normAutofit fontScale="32500" lnSpcReduction="20000"/>
          </a:bodyPr>
          <a:lstStyle/>
          <a:p>
            <a:endParaRPr lang="en-US" altLang="zh-CN" sz="4800" b="1" dirty="0"/>
          </a:p>
          <a:p>
            <a:r>
              <a:rPr lang="zh-CN" altLang="en-US" sz="8700" b="1" dirty="0">
                <a:solidFill>
                  <a:srgbClr val="181E9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联系人：强思邈</a:t>
            </a:r>
            <a:r>
              <a:rPr lang="en-US" altLang="zh-CN" sz="8700" b="1" dirty="0">
                <a:solidFill>
                  <a:srgbClr val="181E9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r>
              <a:rPr lang="zh-CN" altLang="en-US" sz="8700" b="1" dirty="0">
                <a:solidFill>
                  <a:srgbClr val="181E9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企业微信：强思邈</a:t>
            </a:r>
            <a:endParaRPr lang="en-US" altLang="zh-CN" sz="8700" b="1" dirty="0">
              <a:solidFill>
                <a:srgbClr val="181E9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sz="8700" b="1" dirty="0">
                <a:solidFill>
                  <a:srgbClr val="181E9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邮箱：</a:t>
            </a:r>
            <a:r>
              <a:rPr lang="en-US" altLang="zh-CN" sz="8700" b="1" dirty="0">
                <a:solidFill>
                  <a:srgbClr val="181E9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qsm@opt.ac.cn</a:t>
            </a:r>
            <a:endParaRPr lang="zh-CN" altLang="en-US" sz="8700" b="1" dirty="0">
              <a:solidFill>
                <a:srgbClr val="181E9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00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 descr="QQ截图20180528094910">
            <a:extLst>
              <a:ext uri="{FF2B5EF4-FFF2-40B4-BE49-F238E27FC236}">
                <a16:creationId xmlns:a16="http://schemas.microsoft.com/office/drawing/2014/main" id="{5D6A9E76-A7C3-4BF8-9DAF-97D848C3A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7" y="1169020"/>
            <a:ext cx="6791325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2" descr="QQ截图20180528095459">
            <a:extLst>
              <a:ext uri="{FF2B5EF4-FFF2-40B4-BE49-F238E27FC236}">
                <a16:creationId xmlns:a16="http://schemas.microsoft.com/office/drawing/2014/main" id="{D850A09B-239B-4F2B-BFDB-652546ED6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503" y="4594497"/>
            <a:ext cx="6092825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4">
            <a:extLst>
              <a:ext uri="{FF2B5EF4-FFF2-40B4-BE49-F238E27FC236}">
                <a16:creationId xmlns:a16="http://schemas.microsoft.com/office/drawing/2014/main" id="{E783F3DE-A02D-4811-9AA1-ACA388005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688" y="293412"/>
            <a:ext cx="11809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1137A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Roboto Th" pitchFamily="2" charset="0"/>
              </a:rPr>
              <a:t>二、部门举办培训学时登记的流程（管理员版）</a:t>
            </a:r>
            <a:endParaRPr lang="en-US" altLang="zh-CN" b="1" dirty="0">
              <a:solidFill>
                <a:srgbClr val="1137A3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16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4">
            <a:extLst>
              <a:ext uri="{FF2B5EF4-FFF2-40B4-BE49-F238E27FC236}">
                <a16:creationId xmlns:a16="http://schemas.microsoft.com/office/drawing/2014/main" id="{007E4BB1-93EA-4A4A-A32D-DD9D62E79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688" y="293412"/>
            <a:ext cx="11809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1137A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Roboto Th" pitchFamily="2" charset="0"/>
              </a:rPr>
              <a:t>二、职工参加外部学习，管理员审核流程</a:t>
            </a:r>
            <a:endParaRPr lang="en-US" altLang="zh-CN" b="1" dirty="0">
              <a:solidFill>
                <a:srgbClr val="1137A3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Roboto Th" pitchFamily="2" charset="0"/>
            </a:endParaRPr>
          </a:p>
        </p:txBody>
      </p:sp>
      <p:sp>
        <p:nvSpPr>
          <p:cNvPr id="7" name="文本框 1">
            <a:extLst>
              <a:ext uri="{FF2B5EF4-FFF2-40B4-BE49-F238E27FC236}">
                <a16:creationId xmlns:a16="http://schemas.microsoft.com/office/drawing/2014/main" id="{DA987302-337D-4B17-807C-18DDEE92A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48" y="1723171"/>
            <a:ext cx="1600409" cy="4589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spcAft>
                <a:spcPts val="600"/>
              </a:spcAft>
              <a:defRPr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dirty="0"/>
              <a:t>外部学习审核</a:t>
            </a:r>
          </a:p>
        </p:txBody>
      </p:sp>
      <p:sp>
        <p:nvSpPr>
          <p:cNvPr id="8" name="圆角矩形 2">
            <a:extLst>
              <a:ext uri="{FF2B5EF4-FFF2-40B4-BE49-F238E27FC236}">
                <a16:creationId xmlns:a16="http://schemas.microsoft.com/office/drawing/2014/main" id="{27C7BED0-F479-4AC1-82D0-699F614FE02E}"/>
              </a:ext>
            </a:extLst>
          </p:cNvPr>
          <p:cNvSpPr/>
          <p:nvPr/>
        </p:nvSpPr>
        <p:spPr>
          <a:xfrm>
            <a:off x="2118121" y="1555750"/>
            <a:ext cx="2116138" cy="793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noProof="1">
                <a:solidFill>
                  <a:schemeClr val="bg1"/>
                </a:solidFill>
              </a:rPr>
              <a:t>查看学员提交的外部学习记录</a:t>
            </a:r>
          </a:p>
        </p:txBody>
      </p:sp>
      <p:sp>
        <p:nvSpPr>
          <p:cNvPr id="9" name="圆角矩形 4">
            <a:extLst>
              <a:ext uri="{FF2B5EF4-FFF2-40B4-BE49-F238E27FC236}">
                <a16:creationId xmlns:a16="http://schemas.microsoft.com/office/drawing/2014/main" id="{8A7F53EA-FF52-46D8-A8C7-D81BD59F5599}"/>
              </a:ext>
            </a:extLst>
          </p:cNvPr>
          <p:cNvSpPr/>
          <p:nvPr/>
        </p:nvSpPr>
        <p:spPr>
          <a:xfrm>
            <a:off x="5851921" y="1555750"/>
            <a:ext cx="2116138" cy="793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noProof="1">
                <a:solidFill>
                  <a:schemeClr val="bg1"/>
                </a:solidFill>
              </a:rPr>
              <a:t>学习形式无误？内容完整？学时恰当？</a:t>
            </a:r>
          </a:p>
        </p:txBody>
      </p:sp>
      <p:sp>
        <p:nvSpPr>
          <p:cNvPr id="10" name="圆角矩形 6">
            <a:extLst>
              <a:ext uri="{FF2B5EF4-FFF2-40B4-BE49-F238E27FC236}">
                <a16:creationId xmlns:a16="http://schemas.microsoft.com/office/drawing/2014/main" id="{31C995DF-5239-4F4F-AD84-B7E5C97082E3}"/>
              </a:ext>
            </a:extLst>
          </p:cNvPr>
          <p:cNvSpPr/>
          <p:nvPr/>
        </p:nvSpPr>
        <p:spPr>
          <a:xfrm>
            <a:off x="4178696" y="3763963"/>
            <a:ext cx="1584325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noProof="1">
                <a:solidFill>
                  <a:schemeClr val="bg1"/>
                </a:solidFill>
              </a:rPr>
              <a:t>驳回修改</a:t>
            </a:r>
          </a:p>
        </p:txBody>
      </p:sp>
      <p:sp>
        <p:nvSpPr>
          <p:cNvPr id="11" name="圆角矩形 7">
            <a:extLst>
              <a:ext uri="{FF2B5EF4-FFF2-40B4-BE49-F238E27FC236}">
                <a16:creationId xmlns:a16="http://schemas.microsoft.com/office/drawing/2014/main" id="{4751D986-DA44-4543-862D-D2387E25B65F}"/>
              </a:ext>
            </a:extLst>
          </p:cNvPr>
          <p:cNvSpPr/>
          <p:nvPr/>
        </p:nvSpPr>
        <p:spPr>
          <a:xfrm>
            <a:off x="6093221" y="3763963"/>
            <a:ext cx="1584325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noProof="1">
                <a:solidFill>
                  <a:schemeClr val="bg1"/>
                </a:solidFill>
              </a:rPr>
              <a:t>审核通过</a:t>
            </a:r>
          </a:p>
        </p:txBody>
      </p:sp>
      <p:sp>
        <p:nvSpPr>
          <p:cNvPr id="12" name="圆角矩形 8">
            <a:extLst>
              <a:ext uri="{FF2B5EF4-FFF2-40B4-BE49-F238E27FC236}">
                <a16:creationId xmlns:a16="http://schemas.microsoft.com/office/drawing/2014/main" id="{AAF0CA9C-8286-4D6B-A7FE-8849B53603D7}"/>
              </a:ext>
            </a:extLst>
          </p:cNvPr>
          <p:cNvSpPr/>
          <p:nvPr/>
        </p:nvSpPr>
        <p:spPr>
          <a:xfrm>
            <a:off x="7968059" y="3763963"/>
            <a:ext cx="1584325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noProof="1">
                <a:solidFill>
                  <a:schemeClr val="bg1"/>
                </a:solidFill>
              </a:rPr>
              <a:t>审核不通过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F2FDB877-887B-46C0-8202-773E5C2BD63C}"/>
              </a:ext>
            </a:extLst>
          </p:cNvPr>
          <p:cNvCxnSpPr>
            <a:stCxn id="9" idx="2"/>
            <a:endCxn id="11" idx="0"/>
          </p:cNvCxnSpPr>
          <p:nvPr/>
        </p:nvCxnSpPr>
        <p:spPr>
          <a:xfrm flipH="1">
            <a:off x="6886971" y="2349500"/>
            <a:ext cx="23813" cy="1414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CF7D5D12-7B3F-4955-949A-3067DC93127A}"/>
              </a:ext>
            </a:extLst>
          </p:cNvPr>
          <p:cNvCxnSpPr>
            <a:stCxn id="9" idx="2"/>
            <a:endCxn id="10" idx="0"/>
          </p:cNvCxnSpPr>
          <p:nvPr/>
        </p:nvCxnSpPr>
        <p:spPr>
          <a:xfrm flipH="1">
            <a:off x="4970859" y="2349500"/>
            <a:ext cx="1939925" cy="1414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894B02A1-473C-4BB9-B040-43EE2BBD39FF}"/>
              </a:ext>
            </a:extLst>
          </p:cNvPr>
          <p:cNvCxnSpPr>
            <a:stCxn id="9" idx="2"/>
            <a:endCxn id="12" idx="0"/>
          </p:cNvCxnSpPr>
          <p:nvPr/>
        </p:nvCxnSpPr>
        <p:spPr>
          <a:xfrm>
            <a:off x="6942534" y="2349500"/>
            <a:ext cx="1817687" cy="1414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E9F02ADB-00AA-4967-BB05-7695C7E9B53A}"/>
              </a:ext>
            </a:extLst>
          </p:cNvPr>
          <p:cNvCxnSpPr>
            <a:stCxn id="8" idx="3"/>
            <a:endCxn id="9" idx="1"/>
          </p:cNvCxnSpPr>
          <p:nvPr/>
        </p:nvCxnSpPr>
        <p:spPr>
          <a:xfrm>
            <a:off x="4234259" y="1952625"/>
            <a:ext cx="16176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3">
            <a:extLst>
              <a:ext uri="{FF2B5EF4-FFF2-40B4-BE49-F238E27FC236}">
                <a16:creationId xmlns:a16="http://schemas.microsoft.com/office/drawing/2014/main" id="{71A3802D-C24F-4BCA-B60B-874985F8E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7427" y="2631176"/>
            <a:ext cx="2031325" cy="9513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spcAft>
                <a:spcPts val="600"/>
              </a:spcAft>
              <a:defRPr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dirty="0"/>
              <a:t>内容基本符合要求</a:t>
            </a:r>
          </a:p>
          <a:p>
            <a:r>
              <a:rPr lang="zh-CN" altLang="en-US" dirty="0"/>
              <a:t>但有不合理之处</a:t>
            </a:r>
          </a:p>
        </p:txBody>
      </p:sp>
      <p:sp>
        <p:nvSpPr>
          <p:cNvPr id="18" name="文本框 14">
            <a:extLst>
              <a:ext uri="{FF2B5EF4-FFF2-40B4-BE49-F238E27FC236}">
                <a16:creationId xmlns:a16="http://schemas.microsoft.com/office/drawing/2014/main" id="{8C4EF4BC-1FCC-408F-AE2F-D887DA179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4232" y="2521854"/>
            <a:ext cx="1569660" cy="9513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spcAft>
                <a:spcPts val="600"/>
              </a:spcAft>
              <a:defRPr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/>
              <a:t>提交内容基本</a:t>
            </a:r>
          </a:p>
          <a:p>
            <a:r>
              <a:rPr lang="zh-CN" altLang="en-US"/>
              <a:t>不符合要求</a:t>
            </a:r>
          </a:p>
        </p:txBody>
      </p:sp>
      <p:sp>
        <p:nvSpPr>
          <p:cNvPr id="19" name="圆角矩形 15">
            <a:extLst>
              <a:ext uri="{FF2B5EF4-FFF2-40B4-BE49-F238E27FC236}">
                <a16:creationId xmlns:a16="http://schemas.microsoft.com/office/drawing/2014/main" id="{B5CC13BB-398E-469E-8EBF-5606F5A54D2C}"/>
              </a:ext>
            </a:extLst>
          </p:cNvPr>
          <p:cNvSpPr/>
          <p:nvPr/>
        </p:nvSpPr>
        <p:spPr>
          <a:xfrm>
            <a:off x="2557798" y="5302250"/>
            <a:ext cx="1584325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noProof="1">
                <a:solidFill>
                  <a:schemeClr val="bg1"/>
                </a:solidFill>
              </a:rPr>
              <a:t>学员完善外部学习信息</a:t>
            </a: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516D5E8F-280E-4721-BE87-CE0DDE22EFA6}"/>
              </a:ext>
            </a:extLst>
          </p:cNvPr>
          <p:cNvCxnSpPr>
            <a:stCxn id="10" idx="2"/>
            <a:endCxn id="19" idx="0"/>
          </p:cNvCxnSpPr>
          <p:nvPr/>
        </p:nvCxnSpPr>
        <p:spPr>
          <a:xfrm flipH="1">
            <a:off x="3349961" y="4627563"/>
            <a:ext cx="1620898" cy="674687"/>
          </a:xfrm>
          <a:prstGeom prst="straightConnector1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41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4">
            <a:extLst>
              <a:ext uri="{FF2B5EF4-FFF2-40B4-BE49-F238E27FC236}">
                <a16:creationId xmlns:a16="http://schemas.microsoft.com/office/drawing/2014/main" id="{007E4BB1-93EA-4A4A-A32D-DD9D62E79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688" y="293412"/>
            <a:ext cx="11809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1137A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Roboto Th" pitchFamily="2" charset="0"/>
              </a:rPr>
              <a:t>二、职工参加外部学习，管理员审核流程</a:t>
            </a:r>
            <a:endParaRPr lang="en-US" altLang="zh-CN" b="1" dirty="0">
              <a:solidFill>
                <a:srgbClr val="1137A3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Roboto Th" pitchFamily="2" charset="0"/>
            </a:endParaRPr>
          </a:p>
        </p:txBody>
      </p:sp>
      <p:sp>
        <p:nvSpPr>
          <p:cNvPr id="23" name="文本框 1">
            <a:extLst>
              <a:ext uri="{FF2B5EF4-FFF2-40B4-BE49-F238E27FC236}">
                <a16:creationId xmlns:a16="http://schemas.microsoft.com/office/drawing/2014/main" id="{FA2D84CE-DE74-4416-B4EF-6E2364803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08" y="1583711"/>
            <a:ext cx="1569660" cy="4589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spcAft>
                <a:spcPts val="600"/>
              </a:spcAft>
              <a:defRPr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/>
              <a:t>外部学习审核</a:t>
            </a:r>
          </a:p>
        </p:txBody>
      </p:sp>
      <p:pic>
        <p:nvPicPr>
          <p:cNvPr id="24" name="图片 2" descr="QQ截图20180528095759">
            <a:extLst>
              <a:ext uri="{FF2B5EF4-FFF2-40B4-BE49-F238E27FC236}">
                <a16:creationId xmlns:a16="http://schemas.microsoft.com/office/drawing/2014/main" id="{502A84B1-97AA-4DF1-8751-9645AA8D9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649" y="1297414"/>
            <a:ext cx="8856663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3" descr="QQ截图20180528100013">
            <a:extLst>
              <a:ext uri="{FF2B5EF4-FFF2-40B4-BE49-F238E27FC236}">
                <a16:creationId xmlns:a16="http://schemas.microsoft.com/office/drawing/2014/main" id="{C488D967-905E-478B-B33E-35B78EC94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88" y="2621522"/>
            <a:ext cx="4573588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4">
            <a:extLst>
              <a:ext uri="{FF2B5EF4-FFF2-40B4-BE49-F238E27FC236}">
                <a16:creationId xmlns:a16="http://schemas.microsoft.com/office/drawing/2014/main" id="{AE80AE09-1DD5-438A-965C-D9D0D141C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36" y="4941168"/>
            <a:ext cx="6480720" cy="14437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spcAft>
                <a:spcPts val="600"/>
              </a:spcAft>
              <a:defRPr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dirty="0"/>
              <a:t>外部培训：学员参与中科院系统外的培训</a:t>
            </a:r>
            <a:endParaRPr lang="en-US" altLang="zh-CN" dirty="0"/>
          </a:p>
          <a:p>
            <a:r>
              <a:rPr lang="zh-CN" altLang="en-US" dirty="0"/>
              <a:t>在职自学：学员在职期间所学纸质书籍等</a:t>
            </a:r>
          </a:p>
          <a:p>
            <a:r>
              <a:rPr lang="zh-CN" altLang="en-US" dirty="0"/>
              <a:t>网络学习：学员观看中科院继续教育网以外培训教育视频</a:t>
            </a:r>
          </a:p>
        </p:txBody>
      </p:sp>
    </p:spTree>
    <p:extLst>
      <p:ext uri="{BB962C8B-B14F-4D97-AF65-F5344CB8AC3E}">
        <p14:creationId xmlns:p14="http://schemas.microsoft.com/office/powerpoint/2010/main" val="1143286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4">
            <a:extLst>
              <a:ext uri="{FF2B5EF4-FFF2-40B4-BE49-F238E27FC236}">
                <a16:creationId xmlns:a16="http://schemas.microsoft.com/office/drawing/2014/main" id="{007E4BB1-93EA-4A4A-A32D-DD9D62E79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688" y="293412"/>
            <a:ext cx="11809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1137A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Roboto Th" pitchFamily="2" charset="0"/>
              </a:rPr>
              <a:t>二、职工参加外部学习，管理员审核流程</a:t>
            </a:r>
            <a:endParaRPr lang="en-US" altLang="zh-CN" b="1" dirty="0">
              <a:solidFill>
                <a:srgbClr val="1137A3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Roboto Th" pitchFamily="2" charset="0"/>
            </a:endParaRPr>
          </a:p>
        </p:txBody>
      </p:sp>
      <p:pic>
        <p:nvPicPr>
          <p:cNvPr id="7" name="图片 1" descr="QQ截图20180528100234">
            <a:extLst>
              <a:ext uri="{FF2B5EF4-FFF2-40B4-BE49-F238E27FC236}">
                <a16:creationId xmlns:a16="http://schemas.microsoft.com/office/drawing/2014/main" id="{D07F6631-B650-49F8-87A6-B6FED7CE2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2307707"/>
            <a:ext cx="8712968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2">
            <a:extLst>
              <a:ext uri="{FF2B5EF4-FFF2-40B4-BE49-F238E27FC236}">
                <a16:creationId xmlns:a16="http://schemas.microsoft.com/office/drawing/2014/main" id="{D0AD66F3-D308-453D-868C-2923F2B69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08" y="1202571"/>
            <a:ext cx="1569660" cy="4589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spcAft>
                <a:spcPts val="600"/>
              </a:spcAft>
              <a:defRPr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dirty="0"/>
              <a:t>外部学习审核</a:t>
            </a:r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id="{12080AC2-1E21-4366-BF25-9B19FB837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08" y="1755139"/>
            <a:ext cx="3647152" cy="4589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spcAft>
                <a:spcPts val="600"/>
              </a:spcAft>
              <a:defRPr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dirty="0"/>
              <a:t>批量审核学员提交的外部学习记录</a:t>
            </a:r>
          </a:p>
        </p:txBody>
      </p:sp>
    </p:spTree>
    <p:extLst>
      <p:ext uri="{BB962C8B-B14F-4D97-AF65-F5344CB8AC3E}">
        <p14:creationId xmlns:p14="http://schemas.microsoft.com/office/powerpoint/2010/main" val="2483004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3"/>
          <p:cNvSpPr>
            <a:spLocks noChangeArrowheads="1"/>
          </p:cNvSpPr>
          <p:nvPr/>
        </p:nvSpPr>
        <p:spPr bwMode="auto">
          <a:xfrm>
            <a:off x="1479550" y="382588"/>
            <a:ext cx="9174163" cy="914400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FFFFFF">
                <a:alpha val="38823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zh-CN" altLang="zh-CN" sz="1800">
              <a:solidFill>
                <a:srgbClr val="1137A3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27" name="文本框 4">
            <a:extLst>
              <a:ext uri="{FF2B5EF4-FFF2-40B4-BE49-F238E27FC236}">
                <a16:creationId xmlns:a16="http://schemas.microsoft.com/office/drawing/2014/main" id="{2163FFEC-C66D-467A-B994-6282CF0CE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552" y="2924944"/>
            <a:ext cx="7410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3600" b="1" dirty="0">
                <a:solidFill>
                  <a:srgbClr val="1137A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Roboto Th" pitchFamily="2" charset="0"/>
              </a:rPr>
              <a:t>三、学员须知</a:t>
            </a:r>
            <a:endParaRPr lang="en-US" altLang="zh-CN" sz="3600" b="1" dirty="0">
              <a:solidFill>
                <a:srgbClr val="1137A3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06358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3"/>
          <p:cNvSpPr>
            <a:spLocks noChangeArrowheads="1"/>
          </p:cNvSpPr>
          <p:nvPr/>
        </p:nvSpPr>
        <p:spPr bwMode="auto">
          <a:xfrm>
            <a:off x="1479550" y="382588"/>
            <a:ext cx="9174163" cy="408623"/>
          </a:xfrm>
          <a:prstGeom prst="roundRect">
            <a:avLst>
              <a:gd name="adj" fmla="val 16667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zh-CN">
              <a:solidFill>
                <a:srgbClr val="1137A3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27" name="文本框 4">
            <a:extLst>
              <a:ext uri="{FF2B5EF4-FFF2-40B4-BE49-F238E27FC236}">
                <a16:creationId xmlns:a16="http://schemas.microsoft.com/office/drawing/2014/main" id="{2163FFEC-C66D-467A-B994-6282CF0CE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775" y="260648"/>
            <a:ext cx="7410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3600" b="1" dirty="0">
                <a:solidFill>
                  <a:srgbClr val="1137A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Roboto Th" pitchFamily="2" charset="0"/>
              </a:rPr>
              <a:t>三、学员须知</a:t>
            </a:r>
            <a:endParaRPr lang="en-US" altLang="zh-CN" sz="3600" b="1" dirty="0">
              <a:solidFill>
                <a:srgbClr val="1137A3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Roboto Th" pitchFamily="2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DF5CA92-F13B-4E4C-A8FC-BBA371886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08" y="1573396"/>
            <a:ext cx="439248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spcAft>
                <a:spcPts val="600"/>
              </a:spcAft>
              <a:defRPr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dirty="0"/>
              <a:t>继续教育平台学员每年有效学时构成说明</a:t>
            </a:r>
          </a:p>
        </p:txBody>
      </p:sp>
      <p:sp>
        <p:nvSpPr>
          <p:cNvPr id="18" name="文本框 3">
            <a:extLst>
              <a:ext uri="{FF2B5EF4-FFF2-40B4-BE49-F238E27FC236}">
                <a16:creationId xmlns:a16="http://schemas.microsoft.com/office/drawing/2014/main" id="{DE1E7C4B-E763-4E3C-89FE-AE085E40C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08" y="2276872"/>
            <a:ext cx="10081120" cy="37059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spcAft>
                <a:spcPts val="600"/>
              </a:spcAft>
              <a:defRPr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ts val="2600"/>
              </a:lnSpc>
            </a:pPr>
            <a:r>
              <a:rPr lang="zh-CN" altLang="en-US" dirty="0"/>
              <a:t>研究所</a:t>
            </a:r>
            <a:r>
              <a:rPr lang="zh-CN" altLang="zh-CN" dirty="0"/>
              <a:t>规定中科院系统正式员工每年学时要达到</a:t>
            </a:r>
            <a:r>
              <a:rPr lang="en-US" altLang="zh-CN" dirty="0"/>
              <a:t>100</a:t>
            </a:r>
            <a:r>
              <a:rPr lang="zh-CN" altLang="zh-CN" dirty="0"/>
              <a:t>个，从内容形式上划分：包含线上学习（指</a:t>
            </a:r>
            <a:r>
              <a:rPr lang="zh-CN" altLang="en-US" dirty="0"/>
              <a:t>在继续教育网</a:t>
            </a:r>
            <a:r>
              <a:rPr lang="zh-CN" altLang="zh-CN" dirty="0"/>
              <a:t>看网络视频资源，每年最多纪录</a:t>
            </a:r>
            <a:r>
              <a:rPr lang="en-US" altLang="zh-CN" dirty="0"/>
              <a:t>50</a:t>
            </a:r>
            <a:r>
              <a:rPr lang="zh-CN" altLang="zh-CN" dirty="0"/>
              <a:t>小时）、在职自学（看纸质文档</a:t>
            </a:r>
            <a:r>
              <a:rPr lang="zh-CN" altLang="en-US" dirty="0"/>
              <a:t>等</a:t>
            </a:r>
            <a:r>
              <a:rPr lang="zh-CN" altLang="zh-CN" dirty="0"/>
              <a:t>，每年最多</a:t>
            </a:r>
            <a:r>
              <a:rPr lang="en-US" altLang="zh-CN" dirty="0"/>
              <a:t>10</a:t>
            </a:r>
            <a:r>
              <a:rPr lang="zh-CN" altLang="zh-CN" dirty="0"/>
              <a:t>小时）、线下学习（参与培训、学术讲座，没有上限要求）；</a:t>
            </a:r>
          </a:p>
          <a:p>
            <a:pPr>
              <a:lnSpc>
                <a:spcPts val="2600"/>
              </a:lnSpc>
            </a:pPr>
            <a:r>
              <a:rPr lang="en-US" altLang="zh-CN" dirty="0"/>
              <a:t> </a:t>
            </a:r>
            <a:r>
              <a:rPr lang="zh-CN" altLang="zh-CN" dirty="0"/>
              <a:t>从登记形式上划分包括</a:t>
            </a:r>
            <a:r>
              <a:rPr lang="zh-CN" altLang="en-US" dirty="0"/>
              <a:t>：</a:t>
            </a:r>
            <a:endParaRPr lang="en-US" altLang="zh-CN" dirty="0"/>
          </a:p>
          <a:p>
            <a:pPr>
              <a:lnSpc>
                <a:spcPts val="2600"/>
              </a:lnSpc>
            </a:pPr>
            <a:r>
              <a:rPr lang="en-US" altLang="zh-CN" dirty="0"/>
              <a:t>1.</a:t>
            </a:r>
            <a:r>
              <a:rPr lang="zh-CN" altLang="zh-CN" dirty="0"/>
              <a:t>系统自动登记（</a:t>
            </a:r>
            <a:r>
              <a:rPr lang="zh-CN" altLang="en-US" dirty="0"/>
              <a:t>职工</a:t>
            </a:r>
            <a:r>
              <a:rPr lang="zh-CN" altLang="zh-CN" dirty="0"/>
              <a:t>在继续教育网上观看课件，观看同时系统自动记录您的学习时间）</a:t>
            </a:r>
            <a:endParaRPr lang="en-US" altLang="zh-CN" dirty="0"/>
          </a:p>
          <a:p>
            <a:pPr>
              <a:lnSpc>
                <a:spcPts val="2600"/>
              </a:lnSpc>
            </a:pPr>
            <a:r>
              <a:rPr lang="en-US" altLang="zh-CN" dirty="0"/>
              <a:t>2.</a:t>
            </a:r>
            <a:r>
              <a:rPr lang="zh-CN" altLang="zh-CN" dirty="0"/>
              <a:t>管理员登记（</a:t>
            </a:r>
            <a:r>
              <a:rPr lang="zh-CN" altLang="en-US" dirty="0"/>
              <a:t>研究所</a:t>
            </a:r>
            <a:r>
              <a:rPr lang="zh-CN" altLang="zh-CN" dirty="0"/>
              <a:t>内组织的培训，要求</a:t>
            </a:r>
            <a:r>
              <a:rPr lang="zh-CN" altLang="en-US" dirty="0"/>
              <a:t>各培训主办部门</a:t>
            </a:r>
            <a:r>
              <a:rPr lang="zh-CN" altLang="zh-CN" dirty="0"/>
              <a:t>及时在继续教育网上登记并对参会学员进行学时确认）</a:t>
            </a:r>
            <a:r>
              <a:rPr lang="zh-CN" altLang="en-US" dirty="0">
                <a:solidFill>
                  <a:srgbClr val="FF0000"/>
                </a:solidFill>
              </a:rPr>
              <a:t>（此类培训需由各部门管理员维护学时，具体操作见下文）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600"/>
              </a:lnSpc>
            </a:pPr>
            <a:r>
              <a:rPr lang="en-US" altLang="zh-CN" dirty="0"/>
              <a:t>3.</a:t>
            </a:r>
            <a:r>
              <a:rPr lang="zh-CN" altLang="zh-CN" dirty="0"/>
              <a:t>学员自助登记</a:t>
            </a:r>
            <a:r>
              <a:rPr lang="en-US" altLang="zh-CN" dirty="0"/>
              <a:t>(</a:t>
            </a:r>
            <a:r>
              <a:rPr lang="zh-CN" altLang="zh-CN" dirty="0"/>
              <a:t>点击“我</a:t>
            </a:r>
            <a:r>
              <a:rPr lang="zh-CN" altLang="en-US" dirty="0"/>
              <a:t>的</a:t>
            </a:r>
            <a:r>
              <a:rPr lang="zh-CN" altLang="zh-CN" dirty="0"/>
              <a:t>学习</a:t>
            </a:r>
            <a:r>
              <a:rPr lang="en-US" altLang="zh-CN" dirty="0"/>
              <a:t>&gt;</a:t>
            </a:r>
            <a:r>
              <a:rPr lang="zh-CN" altLang="zh-CN" dirty="0"/>
              <a:t>外部学习，界面右侧会出现三个选项卡，外部培训、在职自学、网络学习，学员可根据自己学习的具体形式，填报表单提交给管理员审核，审核通过后申报的学时计入您的档案</a:t>
            </a:r>
            <a:r>
              <a:rPr lang="en-US" altLang="zh-CN" dirty="0"/>
              <a:t>)</a:t>
            </a:r>
            <a:r>
              <a:rPr lang="zh-CN" altLang="zh-CN" dirty="0"/>
              <a:t> </a:t>
            </a:r>
            <a:r>
              <a:rPr lang="zh-CN" altLang="en-US" dirty="0">
                <a:solidFill>
                  <a:srgbClr val="FF0000"/>
                </a:solidFill>
              </a:rPr>
              <a:t>（此类培训需由学员自行维护，部门管理员审核，具体操作见下文）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3041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3"/>
          <p:cNvSpPr>
            <a:spLocks noChangeArrowheads="1"/>
          </p:cNvSpPr>
          <p:nvPr/>
        </p:nvSpPr>
        <p:spPr bwMode="auto">
          <a:xfrm>
            <a:off x="1479550" y="382588"/>
            <a:ext cx="9174163" cy="408623"/>
          </a:xfrm>
          <a:prstGeom prst="roundRect">
            <a:avLst>
              <a:gd name="adj" fmla="val 16667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zh-CN">
              <a:solidFill>
                <a:srgbClr val="1137A3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27" name="文本框 4">
            <a:extLst>
              <a:ext uri="{FF2B5EF4-FFF2-40B4-BE49-F238E27FC236}">
                <a16:creationId xmlns:a16="http://schemas.microsoft.com/office/drawing/2014/main" id="{2163FFEC-C66D-467A-B994-6282CF0CE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775" y="260648"/>
            <a:ext cx="7410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rgbClr val="1137A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Roboto Th" pitchFamily="2" charset="0"/>
              </a:rPr>
              <a:t>三、学员须知</a:t>
            </a:r>
            <a:endParaRPr lang="en-US" altLang="zh-CN" sz="3600" b="1" dirty="0">
              <a:solidFill>
                <a:srgbClr val="1137A3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Roboto Th" pitchFamily="2" charset="0"/>
            </a:endParaRPr>
          </a:p>
        </p:txBody>
      </p:sp>
      <p:pic>
        <p:nvPicPr>
          <p:cNvPr id="6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556793"/>
            <a:ext cx="6912767" cy="2651046"/>
          </a:xfrm>
        </p:spPr>
      </p:pic>
      <p:sp>
        <p:nvSpPr>
          <p:cNvPr id="8" name="圆角矩形 7"/>
          <p:cNvSpPr/>
          <p:nvPr/>
        </p:nvSpPr>
        <p:spPr>
          <a:xfrm>
            <a:off x="440643" y="1495587"/>
            <a:ext cx="3900264" cy="47534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  <a:spcAft>
                <a:spcPts val="60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www.casmooc.cn</a:t>
            </a:r>
          </a:p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en-US" altLang="zh-CN" dirty="0"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dirty="0"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</a:rPr>
              <a:t>中科院继续教育平台目前仅面向中科院内职工（不包括研究生、博士后、劳务派遣职工等）。</a:t>
            </a:r>
            <a:endParaRPr lang="en-US" altLang="zh-CN" dirty="0">
              <a:solidFill>
                <a:srgbClr val="1137A3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en-US" altLang="zh-CN" dirty="0"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dirty="0"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</a:rPr>
              <a:t>继续教育网已从</a:t>
            </a:r>
            <a:r>
              <a:rPr lang="en-US" altLang="zh-CN" dirty="0"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</a:rPr>
              <a:t>ARP</a:t>
            </a:r>
            <a:r>
              <a:rPr lang="zh-CN" altLang="en-US" dirty="0"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</a:rPr>
              <a:t>获取各员工信息，员工无需注册，直接登录即可</a:t>
            </a:r>
            <a:endParaRPr lang="en-US" altLang="zh-CN" dirty="0">
              <a:solidFill>
                <a:srgbClr val="1137A3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en-US" altLang="zh-CN" dirty="0"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dirty="0"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</a:rPr>
              <a:t>各院所员工登录账号由所级培训主管决定，一般为员工邮箱（少数情况下为“</a:t>
            </a:r>
            <a:r>
              <a:rPr lang="en-US" altLang="zh-CN"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</a:rPr>
              <a:t>opt+</a:t>
            </a:r>
            <a:r>
              <a:rPr lang="zh-CN" altLang="en-US"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</a:rPr>
              <a:t>姓名</a:t>
            </a:r>
            <a:r>
              <a:rPr lang="zh-CN" altLang="en-US" dirty="0"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</a:rPr>
              <a:t>全拼”）</a:t>
            </a:r>
            <a:endParaRPr lang="en-US" altLang="zh-CN" dirty="0">
              <a:solidFill>
                <a:srgbClr val="1137A3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en-US" altLang="zh-CN" dirty="0"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</a:rPr>
              <a:t>4. </a:t>
            </a:r>
            <a:r>
              <a:rPr lang="zh-CN" altLang="en-US" dirty="0"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</a:rPr>
              <a:t>初始密码为</a:t>
            </a:r>
            <a:r>
              <a:rPr lang="en-US" altLang="zh-CN" dirty="0"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</a:rPr>
              <a:t>Casmooc_123456</a:t>
            </a:r>
            <a:endParaRPr lang="zh-CN" altLang="en-US" dirty="0">
              <a:solidFill>
                <a:srgbClr val="1137A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F98DDD8-113D-4E91-B6CF-7C5E461CD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3573" y="4322562"/>
            <a:ext cx="4536504" cy="22747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spcAft>
                <a:spcPts val="600"/>
              </a:spcAft>
              <a:defRPr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dirty="0"/>
              <a:t>管理员与部门职工账号密码忘记、管理员授权变更等问题，请部门管理员统一联系人事教育处强思邈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企业微信：强思邈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邮箱：</a:t>
            </a:r>
            <a:r>
              <a:rPr lang="en-US" altLang="zh-CN" dirty="0"/>
              <a:t>qsm@opt.ac.cn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376321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3"/>
          <p:cNvSpPr>
            <a:spLocks noChangeArrowheads="1"/>
          </p:cNvSpPr>
          <p:nvPr/>
        </p:nvSpPr>
        <p:spPr bwMode="auto">
          <a:xfrm>
            <a:off x="1479550" y="382588"/>
            <a:ext cx="9174163" cy="408623"/>
          </a:xfrm>
          <a:prstGeom prst="roundRect">
            <a:avLst>
              <a:gd name="adj" fmla="val 16667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zh-CN">
              <a:solidFill>
                <a:srgbClr val="1137A3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27" name="文本框 4">
            <a:extLst>
              <a:ext uri="{FF2B5EF4-FFF2-40B4-BE49-F238E27FC236}">
                <a16:creationId xmlns:a16="http://schemas.microsoft.com/office/drawing/2014/main" id="{2163FFEC-C66D-467A-B994-6282CF0CE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775" y="260648"/>
            <a:ext cx="7410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rgbClr val="1137A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Roboto Th" pitchFamily="2" charset="0"/>
              </a:rPr>
              <a:t>三、学员须知</a:t>
            </a:r>
            <a:endParaRPr lang="en-US" altLang="zh-CN" sz="3600" b="1" dirty="0">
              <a:solidFill>
                <a:srgbClr val="1137A3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Roboto Th" pitchFamily="2" charset="0"/>
            </a:endParaRPr>
          </a:p>
        </p:txBody>
      </p:sp>
      <p:pic>
        <p:nvPicPr>
          <p:cNvPr id="10" name="内容占位符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370128"/>
            <a:ext cx="6696744" cy="118792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677" y="2612161"/>
            <a:ext cx="4810390" cy="4188740"/>
          </a:xfrm>
          <a:prstGeom prst="rect">
            <a:avLst/>
          </a:prstGeom>
        </p:spPr>
      </p:pic>
      <p:sp>
        <p:nvSpPr>
          <p:cNvPr id="12" name="燕尾形 11"/>
          <p:cNvSpPr/>
          <p:nvPr/>
        </p:nvSpPr>
        <p:spPr>
          <a:xfrm rot="1842222">
            <a:off x="6196754" y="2095529"/>
            <a:ext cx="504056" cy="648072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燕尾形 12"/>
          <p:cNvSpPr/>
          <p:nvPr/>
        </p:nvSpPr>
        <p:spPr>
          <a:xfrm rot="1842222">
            <a:off x="6486896" y="2290516"/>
            <a:ext cx="494696" cy="648072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五边形 13"/>
          <p:cNvSpPr/>
          <p:nvPr/>
        </p:nvSpPr>
        <p:spPr>
          <a:xfrm>
            <a:off x="763960" y="2922764"/>
            <a:ext cx="3384376" cy="1368152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/>
              <a:t>平台支持按照课程的播放形式，内容形式，来源进行检索</a:t>
            </a:r>
          </a:p>
        </p:txBody>
      </p:sp>
      <p:sp>
        <p:nvSpPr>
          <p:cNvPr id="15" name="五边形 14"/>
          <p:cNvSpPr/>
          <p:nvPr/>
        </p:nvSpPr>
        <p:spPr>
          <a:xfrm>
            <a:off x="3738104" y="4600346"/>
            <a:ext cx="2456656" cy="792088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/>
              <a:t>课程资源来自各个研究所提供，默认发布时间倒序排列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64" y="41972"/>
            <a:ext cx="1904762" cy="2793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0117" y="5686882"/>
            <a:ext cx="6096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</a:rPr>
              <a:t>您在继续教育网上观看课件，观看同时系统自动记录您的学习时间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9951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3"/>
          <p:cNvSpPr>
            <a:spLocks noChangeArrowheads="1"/>
          </p:cNvSpPr>
          <p:nvPr/>
        </p:nvSpPr>
        <p:spPr bwMode="auto">
          <a:xfrm>
            <a:off x="1479550" y="382588"/>
            <a:ext cx="9174163" cy="408623"/>
          </a:xfrm>
          <a:prstGeom prst="roundRect">
            <a:avLst>
              <a:gd name="adj" fmla="val 16667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zh-CN">
              <a:solidFill>
                <a:srgbClr val="1137A3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27" name="文本框 4">
            <a:extLst>
              <a:ext uri="{FF2B5EF4-FFF2-40B4-BE49-F238E27FC236}">
                <a16:creationId xmlns:a16="http://schemas.microsoft.com/office/drawing/2014/main" id="{2163FFEC-C66D-467A-B994-6282CF0CE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775" y="260648"/>
            <a:ext cx="7410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rgbClr val="1137A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Roboto Th" pitchFamily="2" charset="0"/>
              </a:rPr>
              <a:t>三、学员须知</a:t>
            </a:r>
            <a:endParaRPr lang="en-US" altLang="zh-CN" sz="3600" b="1" dirty="0">
              <a:solidFill>
                <a:srgbClr val="1137A3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Roboto Th" pitchFamily="2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11560" y="1228110"/>
            <a:ext cx="1569660" cy="4257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zh-CN" altLang="en-US" dirty="0"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</a:rPr>
              <a:t>外部学习登陆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2042677" y="1923565"/>
            <a:ext cx="1823189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/>
              <a:t>学员根据学习类型登记外部学习</a:t>
            </a:r>
          </a:p>
        </p:txBody>
      </p:sp>
      <p:cxnSp>
        <p:nvCxnSpPr>
          <p:cNvPr id="20" name="直接箭头连接符 19"/>
          <p:cNvCxnSpPr>
            <a:stCxn id="19" idx="3"/>
          </p:cNvCxnSpPr>
          <p:nvPr/>
        </p:nvCxnSpPr>
        <p:spPr>
          <a:xfrm>
            <a:off x="3865866" y="2391617"/>
            <a:ext cx="769099" cy="0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圆角矩形 20"/>
          <p:cNvSpPr/>
          <p:nvPr/>
        </p:nvSpPr>
        <p:spPr>
          <a:xfrm>
            <a:off x="4634965" y="1923565"/>
            <a:ext cx="1823189" cy="9361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/>
              <a:t>修改</a:t>
            </a:r>
            <a:r>
              <a:rPr lang="en-US" altLang="zh-CN" dirty="0"/>
              <a:t>/</a:t>
            </a:r>
            <a:r>
              <a:rPr lang="zh-CN" altLang="en-US" dirty="0"/>
              <a:t>提交外部记录</a:t>
            </a: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6458154" y="2391617"/>
            <a:ext cx="769099" cy="0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圆角矩形 22"/>
          <p:cNvSpPr/>
          <p:nvPr/>
        </p:nvSpPr>
        <p:spPr>
          <a:xfrm>
            <a:off x="7227253" y="1923565"/>
            <a:ext cx="2232248" cy="93610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/>
              <a:t>管理员审核外部管辖部门学员外部学习记录</a:t>
            </a:r>
          </a:p>
        </p:txBody>
      </p:sp>
      <p:sp>
        <p:nvSpPr>
          <p:cNvPr id="24" name="流程图: 决策 23"/>
          <p:cNvSpPr/>
          <p:nvPr/>
        </p:nvSpPr>
        <p:spPr>
          <a:xfrm>
            <a:off x="6975225" y="3573016"/>
            <a:ext cx="2736304" cy="1224136"/>
          </a:xfrm>
          <a:prstGeom prst="flowChartDecis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学习类型</a:t>
            </a:r>
            <a:r>
              <a:rPr lang="en-US" altLang="zh-CN" sz="1400" dirty="0"/>
              <a:t>/</a:t>
            </a:r>
            <a:r>
              <a:rPr lang="zh-CN" altLang="en-US" sz="1400" dirty="0"/>
              <a:t>内容</a:t>
            </a:r>
            <a:r>
              <a:rPr lang="en-US" altLang="zh-CN" sz="1400" dirty="0"/>
              <a:t>/</a:t>
            </a:r>
            <a:r>
              <a:rPr lang="zh-CN" altLang="en-US" sz="1400" dirty="0"/>
              <a:t>时长是否符合要求</a:t>
            </a:r>
          </a:p>
        </p:txBody>
      </p:sp>
      <p:cxnSp>
        <p:nvCxnSpPr>
          <p:cNvPr id="25" name="直接箭头连接符 24"/>
          <p:cNvCxnSpPr>
            <a:stCxn id="23" idx="2"/>
            <a:endCxn id="24" idx="0"/>
          </p:cNvCxnSpPr>
          <p:nvPr/>
        </p:nvCxnSpPr>
        <p:spPr>
          <a:xfrm>
            <a:off x="8343377" y="2859669"/>
            <a:ext cx="0" cy="713347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endCxn id="28" idx="0"/>
          </p:cNvCxnSpPr>
          <p:nvPr/>
        </p:nvCxnSpPr>
        <p:spPr>
          <a:xfrm>
            <a:off x="8322162" y="4797151"/>
            <a:ext cx="42429" cy="1224363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圆角矩形 27"/>
          <p:cNvSpPr/>
          <p:nvPr/>
        </p:nvSpPr>
        <p:spPr>
          <a:xfrm>
            <a:off x="7659639" y="6021514"/>
            <a:ext cx="1409903" cy="6548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/>
              <a:t>审核不通过</a:t>
            </a:r>
            <a:endParaRPr lang="en-US" altLang="zh-CN" dirty="0"/>
          </a:p>
        </p:txBody>
      </p:sp>
      <p:sp>
        <p:nvSpPr>
          <p:cNvPr id="29" name="圆角矩形 28"/>
          <p:cNvSpPr/>
          <p:nvPr/>
        </p:nvSpPr>
        <p:spPr>
          <a:xfrm>
            <a:off x="9006577" y="5006443"/>
            <a:ext cx="1409903" cy="6548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/>
              <a:t>审核通过学时入档</a:t>
            </a:r>
            <a:endParaRPr lang="en-US" altLang="zh-CN" dirty="0"/>
          </a:p>
        </p:txBody>
      </p:sp>
      <p:cxnSp>
        <p:nvCxnSpPr>
          <p:cNvPr id="30" name="直接箭头连接符 29"/>
          <p:cNvCxnSpPr>
            <a:stCxn id="24" idx="1"/>
          </p:cNvCxnSpPr>
          <p:nvPr/>
        </p:nvCxnSpPr>
        <p:spPr>
          <a:xfrm flipH="1">
            <a:off x="6458154" y="4185084"/>
            <a:ext cx="517071" cy="0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圆角矩形 30"/>
          <p:cNvSpPr/>
          <p:nvPr/>
        </p:nvSpPr>
        <p:spPr>
          <a:xfrm>
            <a:off x="4600685" y="3717032"/>
            <a:ext cx="1823189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/>
              <a:t>提出修改意见，驳回修改</a:t>
            </a:r>
          </a:p>
        </p:txBody>
      </p:sp>
      <p:sp>
        <p:nvSpPr>
          <p:cNvPr id="32" name="云形标注 31"/>
          <p:cNvSpPr/>
          <p:nvPr/>
        </p:nvSpPr>
        <p:spPr>
          <a:xfrm>
            <a:off x="1507215" y="4595763"/>
            <a:ext cx="3744416" cy="196558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dirty="0"/>
              <a:t>如下情况一般审批不通过：</a:t>
            </a:r>
            <a:endParaRPr lang="en-US" altLang="zh-CN" sz="1400" dirty="0"/>
          </a:p>
          <a:p>
            <a:r>
              <a:rPr lang="en-US" altLang="zh-CN" sz="1400" dirty="0"/>
              <a:t>1. </a:t>
            </a:r>
            <a:r>
              <a:rPr lang="zh-CN" altLang="en-US" sz="1400" dirty="0"/>
              <a:t>登记信息完全偏离继续教育或者子虚乌有</a:t>
            </a:r>
            <a:endParaRPr lang="en-US" altLang="zh-CN" sz="1400" dirty="0"/>
          </a:p>
          <a:p>
            <a:r>
              <a:rPr lang="en-US" altLang="zh-CN" sz="1400" dirty="0"/>
              <a:t>2. </a:t>
            </a:r>
            <a:r>
              <a:rPr lang="zh-CN" altLang="en-US" sz="1400" dirty="0"/>
              <a:t>学习记录登记重复</a:t>
            </a:r>
            <a:endParaRPr lang="en-US" altLang="zh-CN" sz="1400" dirty="0"/>
          </a:p>
          <a:p>
            <a:r>
              <a:rPr lang="en-US" altLang="zh-CN" sz="1400" dirty="0"/>
              <a:t>3. </a:t>
            </a:r>
            <a:r>
              <a:rPr lang="zh-CN" altLang="en-US" sz="1400" dirty="0"/>
              <a:t>管理员已</a:t>
            </a:r>
            <a:r>
              <a:rPr lang="en-US" altLang="zh-CN" sz="1400" dirty="0"/>
              <a:t>/</a:t>
            </a:r>
            <a:r>
              <a:rPr lang="zh-CN" altLang="en-US" sz="1400" dirty="0"/>
              <a:t>将主动维护学员的该项学时</a:t>
            </a:r>
          </a:p>
        </p:txBody>
      </p:sp>
      <p:cxnSp>
        <p:nvCxnSpPr>
          <p:cNvPr id="33" name="肘形连接符 32"/>
          <p:cNvCxnSpPr>
            <a:stCxn id="24" idx="3"/>
          </p:cNvCxnSpPr>
          <p:nvPr/>
        </p:nvCxnSpPr>
        <p:spPr>
          <a:xfrm>
            <a:off x="9711529" y="4185084"/>
            <a:ext cx="396044" cy="821359"/>
          </a:xfrm>
          <a:prstGeom prst="bentConnector2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64" y="41972"/>
            <a:ext cx="1904762" cy="2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6822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3"/>
          <p:cNvSpPr>
            <a:spLocks noChangeArrowheads="1"/>
          </p:cNvSpPr>
          <p:nvPr/>
        </p:nvSpPr>
        <p:spPr bwMode="auto">
          <a:xfrm>
            <a:off x="1479550" y="382588"/>
            <a:ext cx="9174163" cy="408623"/>
          </a:xfrm>
          <a:prstGeom prst="roundRect">
            <a:avLst>
              <a:gd name="adj" fmla="val 16667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zh-CN">
              <a:solidFill>
                <a:srgbClr val="1137A3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27" name="文本框 4">
            <a:extLst>
              <a:ext uri="{FF2B5EF4-FFF2-40B4-BE49-F238E27FC236}">
                <a16:creationId xmlns:a16="http://schemas.microsoft.com/office/drawing/2014/main" id="{2163FFEC-C66D-467A-B994-6282CF0CE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775" y="260648"/>
            <a:ext cx="7410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rgbClr val="1137A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Roboto Th" pitchFamily="2" charset="0"/>
              </a:rPr>
              <a:t>三、学员须知</a:t>
            </a:r>
            <a:endParaRPr lang="en-US" altLang="zh-CN" sz="3600" b="1" dirty="0">
              <a:solidFill>
                <a:srgbClr val="1137A3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Roboto Th" pitchFamily="2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901608" y="1388452"/>
            <a:ext cx="1569660" cy="3973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zh-CN" altLang="en-US" dirty="0"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</a:rPr>
              <a:t>外部学时登记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64" y="41972"/>
            <a:ext cx="1904762" cy="279365"/>
          </a:xfrm>
          <a:prstGeom prst="rect">
            <a:avLst/>
          </a:prstGeom>
        </p:spPr>
      </p:pic>
      <p:pic>
        <p:nvPicPr>
          <p:cNvPr id="35" name="内容占位符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3286071"/>
            <a:ext cx="5721309" cy="3381845"/>
          </a:xfr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973" y="2131618"/>
            <a:ext cx="3373635" cy="301714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 rot="2085210">
            <a:off x="4146988" y="2287657"/>
            <a:ext cx="1226236" cy="669669"/>
            <a:chOff x="6214657" y="3789700"/>
            <a:chExt cx="1226236" cy="669669"/>
          </a:xfrm>
        </p:grpSpPr>
        <p:sp>
          <p:nvSpPr>
            <p:cNvPr id="37" name="燕尾形 36"/>
            <p:cNvSpPr/>
            <p:nvPr/>
          </p:nvSpPr>
          <p:spPr>
            <a:xfrm rot="968571">
              <a:off x="6575747" y="3869325"/>
              <a:ext cx="504056" cy="504056"/>
            </a:xfrm>
            <a:prstGeom prst="chevro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燕尾形 37"/>
            <p:cNvSpPr/>
            <p:nvPr/>
          </p:nvSpPr>
          <p:spPr>
            <a:xfrm rot="968571">
              <a:off x="6214657" y="3789700"/>
              <a:ext cx="504056" cy="504056"/>
            </a:xfrm>
            <a:prstGeom prst="chevro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燕尾形 38"/>
            <p:cNvSpPr/>
            <p:nvPr/>
          </p:nvSpPr>
          <p:spPr>
            <a:xfrm rot="968571">
              <a:off x="6936837" y="3955313"/>
              <a:ext cx="504056" cy="504056"/>
            </a:xfrm>
            <a:prstGeom prst="chevro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0" name="内容占位符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90" y="1294579"/>
            <a:ext cx="3812086" cy="22248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11824" y="4885969"/>
            <a:ext cx="604632" cy="30242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5092656" y="2923183"/>
            <a:ext cx="3787856" cy="1968464"/>
          </a:xfrm>
          <a:prstGeom prst="straightConnector1">
            <a:avLst/>
          </a:prstGeom>
          <a:ln w="41275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5776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3"/>
          <p:cNvSpPr>
            <a:spLocks noChangeArrowheads="1"/>
          </p:cNvSpPr>
          <p:nvPr/>
        </p:nvSpPr>
        <p:spPr bwMode="auto">
          <a:xfrm>
            <a:off x="1479550" y="382588"/>
            <a:ext cx="9174163" cy="914400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FFFFFF">
                <a:alpha val="38823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zh-CN" altLang="zh-CN" sz="1800">
              <a:solidFill>
                <a:srgbClr val="1137A3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27" name="文本框 4">
            <a:extLst>
              <a:ext uri="{FF2B5EF4-FFF2-40B4-BE49-F238E27FC236}">
                <a16:creationId xmlns:a16="http://schemas.microsoft.com/office/drawing/2014/main" id="{2163FFEC-C66D-467A-B994-6282CF0CE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776" y="2492896"/>
            <a:ext cx="741045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hangingPunct="1">
              <a:lnSpc>
                <a:spcPts val="6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3600" b="1" dirty="0">
                <a:solidFill>
                  <a:srgbClr val="1137A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Roboto Th" pitchFamily="2" charset="0"/>
              </a:rPr>
              <a:t>一、时间节点</a:t>
            </a:r>
            <a:endParaRPr lang="en-US" altLang="zh-CN" sz="3600" b="1" dirty="0">
              <a:solidFill>
                <a:srgbClr val="1137A3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Roboto Th" pitchFamily="2" charset="0"/>
            </a:endParaRPr>
          </a:p>
          <a:p>
            <a:pPr eaLnBrk="1" hangingPunct="1">
              <a:lnSpc>
                <a:spcPts val="6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3600" b="1" dirty="0">
                <a:solidFill>
                  <a:srgbClr val="1137A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Roboto Th" pitchFamily="2" charset="0"/>
              </a:rPr>
              <a:t>二、部门管理员操作指南</a:t>
            </a:r>
            <a:endParaRPr lang="en-US" altLang="zh-CN" sz="3600" b="1" dirty="0">
              <a:solidFill>
                <a:srgbClr val="1137A3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Roboto Th" pitchFamily="2" charset="0"/>
            </a:endParaRPr>
          </a:p>
          <a:p>
            <a:pPr eaLnBrk="1" hangingPunct="1">
              <a:lnSpc>
                <a:spcPts val="6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3600" b="1" dirty="0">
                <a:solidFill>
                  <a:srgbClr val="1137A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Roboto Th" pitchFamily="2" charset="0"/>
              </a:rPr>
              <a:t>三、学员须知</a:t>
            </a:r>
            <a:endParaRPr lang="en-US" altLang="zh-CN" sz="3600" b="1" dirty="0">
              <a:solidFill>
                <a:srgbClr val="1137A3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11100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3"/>
          <p:cNvSpPr>
            <a:spLocks noChangeArrowheads="1"/>
          </p:cNvSpPr>
          <p:nvPr/>
        </p:nvSpPr>
        <p:spPr bwMode="auto">
          <a:xfrm>
            <a:off x="1479550" y="382588"/>
            <a:ext cx="9174163" cy="914400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FFFFFF">
                <a:alpha val="38823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zh-CN" altLang="zh-CN" sz="1800">
              <a:solidFill>
                <a:srgbClr val="1137A3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27" name="文本框 4">
            <a:extLst>
              <a:ext uri="{FF2B5EF4-FFF2-40B4-BE49-F238E27FC236}">
                <a16:creationId xmlns:a16="http://schemas.microsoft.com/office/drawing/2014/main" id="{2163FFEC-C66D-467A-B994-6282CF0CE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775" y="260648"/>
            <a:ext cx="7410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3600" b="1" dirty="0">
                <a:solidFill>
                  <a:srgbClr val="1137A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Roboto Th" pitchFamily="2" charset="0"/>
              </a:rPr>
              <a:t>一、时间节点</a:t>
            </a:r>
            <a:endParaRPr lang="en-US" altLang="zh-CN" sz="3600" b="1" dirty="0">
              <a:solidFill>
                <a:srgbClr val="1137A3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Roboto Th" pitchFamily="2" charset="0"/>
            </a:endParaRP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880E1074-0109-4E0A-B596-D5A8A61F3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84" y="1128399"/>
            <a:ext cx="2376264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</a:rPr>
              <a:t>按照时间节点：</a:t>
            </a:r>
            <a:endParaRPr lang="en-US" altLang="zh-CN" sz="2400" b="1" dirty="0">
              <a:solidFill>
                <a:srgbClr val="1137A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D16E7E9-ECD8-4B22-BD56-81B2288F632C}"/>
              </a:ext>
            </a:extLst>
          </p:cNvPr>
          <p:cNvCxnSpPr>
            <a:cxnSpLocks/>
          </p:cNvCxnSpPr>
          <p:nvPr/>
        </p:nvCxnSpPr>
        <p:spPr>
          <a:xfrm flipH="1">
            <a:off x="578441" y="3888920"/>
            <a:ext cx="11207663" cy="31362"/>
          </a:xfrm>
          <a:prstGeom prst="line">
            <a:avLst/>
          </a:prstGeom>
          <a:ln>
            <a:head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2C46D2A7-BFF2-445E-AC73-1A37B19889C1}"/>
              </a:ext>
            </a:extLst>
          </p:cNvPr>
          <p:cNvCxnSpPr>
            <a:cxnSpLocks/>
          </p:cNvCxnSpPr>
          <p:nvPr/>
        </p:nvCxnSpPr>
        <p:spPr>
          <a:xfrm>
            <a:off x="1838390" y="2996952"/>
            <a:ext cx="0" cy="9361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C5016C77-527D-4C05-B39E-E3A854DBF4DA}"/>
              </a:ext>
            </a:extLst>
          </p:cNvPr>
          <p:cNvSpPr txBox="1"/>
          <p:nvPr/>
        </p:nvSpPr>
        <p:spPr>
          <a:xfrm>
            <a:off x="191344" y="2104610"/>
            <a:ext cx="475252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</a:rPr>
              <a:t>各部门制定继续教育与培训计划，由本部门主管所领导签字后，报送人事教育处。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EB617C0F-08C7-455D-92BE-A29642F7881C}"/>
              </a:ext>
            </a:extLst>
          </p:cNvPr>
          <p:cNvCxnSpPr>
            <a:cxnSpLocks/>
          </p:cNvCxnSpPr>
          <p:nvPr/>
        </p:nvCxnSpPr>
        <p:spPr>
          <a:xfrm>
            <a:off x="5303912" y="3933056"/>
            <a:ext cx="0" cy="9361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597FB827-1914-4343-8387-28F870CEABC2}"/>
              </a:ext>
            </a:extLst>
          </p:cNvPr>
          <p:cNvSpPr txBox="1"/>
          <p:nvPr/>
        </p:nvSpPr>
        <p:spPr>
          <a:xfrm>
            <a:off x="1479550" y="4869160"/>
            <a:ext cx="8424931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人教处：</a:t>
            </a:r>
            <a:r>
              <a:rPr lang="zh-CN" altLang="en-US" dirty="0"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不定期检查各部门培训计划执行与学时登记情况。</a:t>
            </a:r>
            <a:endParaRPr lang="en-US" altLang="zh-CN" dirty="0">
              <a:solidFill>
                <a:srgbClr val="1137A3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r>
              <a:rPr lang="zh-CN" altLang="en-US" b="1" dirty="0"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部   门：</a:t>
            </a:r>
            <a:r>
              <a:rPr lang="zh-CN" altLang="en-US" dirty="0"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按照培训计划组织培训，组织职工参加培训。做好组织、签到、效果评估、宣传报道等。做好职工在中科院继续教育网上的学习学时登记维护。</a:t>
            </a:r>
            <a:endParaRPr lang="en-US" altLang="zh-CN" dirty="0">
              <a:solidFill>
                <a:srgbClr val="1137A3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r>
              <a:rPr lang="zh-CN" altLang="en-US" b="1" dirty="0"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职   工：</a:t>
            </a:r>
            <a:r>
              <a:rPr lang="zh-CN" altLang="en-US" dirty="0"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通过在中科院继续教育网或各类线下学习，积极参加各类学习，目标每年</a:t>
            </a:r>
            <a:r>
              <a:rPr lang="en-US" altLang="zh-CN" dirty="0"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100</a:t>
            </a:r>
            <a:r>
              <a:rPr lang="zh-CN" altLang="en-US" dirty="0"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学时。</a:t>
            </a: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CACF5658-D4AB-466D-90AD-0C94C460475B}"/>
              </a:ext>
            </a:extLst>
          </p:cNvPr>
          <p:cNvCxnSpPr/>
          <p:nvPr/>
        </p:nvCxnSpPr>
        <p:spPr>
          <a:xfrm>
            <a:off x="9912424" y="2996765"/>
            <a:ext cx="0" cy="92351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矩形 28">
            <a:extLst>
              <a:ext uri="{FF2B5EF4-FFF2-40B4-BE49-F238E27FC236}">
                <a16:creationId xmlns:a16="http://schemas.microsoft.com/office/drawing/2014/main" id="{27F30E4A-1F3F-4657-B1C7-4FB78934E743}"/>
              </a:ext>
            </a:extLst>
          </p:cNvPr>
          <p:cNvSpPr/>
          <p:nvPr/>
        </p:nvSpPr>
        <p:spPr>
          <a:xfrm>
            <a:off x="7347494" y="2093053"/>
            <a:ext cx="472517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</a:rPr>
              <a:t>做好学时统计、培训计划执行的统计工作。</a:t>
            </a:r>
            <a:endParaRPr lang="en-US" altLang="zh-CN" dirty="0">
              <a:solidFill>
                <a:srgbClr val="1137A3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dirty="0"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</a:rPr>
              <a:t>2020</a:t>
            </a:r>
            <a:r>
              <a:rPr lang="zh-CN" altLang="en-US" dirty="0"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</a:rPr>
              <a:t>年度需要在</a:t>
            </a:r>
            <a:r>
              <a:rPr lang="en-US" altLang="zh-CN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日</a:t>
            </a:r>
            <a:r>
              <a:rPr lang="zh-CN" altLang="en-US" dirty="0"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</a:rPr>
              <a:t>前完成统计工作</a:t>
            </a:r>
          </a:p>
        </p:txBody>
      </p:sp>
    </p:spTree>
    <p:extLst>
      <p:ext uri="{BB962C8B-B14F-4D97-AF65-F5344CB8AC3E}">
        <p14:creationId xmlns:p14="http://schemas.microsoft.com/office/powerpoint/2010/main" val="90576458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3"/>
          <p:cNvSpPr>
            <a:spLocks noChangeArrowheads="1"/>
          </p:cNvSpPr>
          <p:nvPr/>
        </p:nvSpPr>
        <p:spPr bwMode="auto">
          <a:xfrm>
            <a:off x="1479550" y="382588"/>
            <a:ext cx="9174163" cy="914400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FFFFFF">
                <a:alpha val="38823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zh-CN" altLang="zh-CN" sz="1800">
              <a:solidFill>
                <a:srgbClr val="1137A3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27" name="文本框 4">
            <a:extLst>
              <a:ext uri="{FF2B5EF4-FFF2-40B4-BE49-F238E27FC236}">
                <a16:creationId xmlns:a16="http://schemas.microsoft.com/office/drawing/2014/main" id="{2163FFEC-C66D-467A-B994-6282CF0CE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552" y="2924944"/>
            <a:ext cx="7410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3600" b="1" dirty="0">
                <a:solidFill>
                  <a:srgbClr val="1137A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Roboto Th" pitchFamily="2" charset="0"/>
              </a:rPr>
              <a:t>二、部门管理员操作指南</a:t>
            </a:r>
            <a:endParaRPr lang="en-US" altLang="zh-CN" sz="3600" b="1" dirty="0">
              <a:solidFill>
                <a:srgbClr val="1137A3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83276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 descr="QQ截图20180528083402">
            <a:extLst>
              <a:ext uri="{FF2B5EF4-FFF2-40B4-BE49-F238E27FC236}">
                <a16:creationId xmlns:a16="http://schemas.microsoft.com/office/drawing/2014/main" id="{46D70703-B34B-40FC-AAF6-BF9F8AFA6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1196752"/>
            <a:ext cx="6161088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8">
            <a:extLst>
              <a:ext uri="{FF2B5EF4-FFF2-40B4-BE49-F238E27FC236}">
                <a16:creationId xmlns:a16="http://schemas.microsoft.com/office/drawing/2014/main" id="{C5AF0339-2C51-444C-A3EF-A684E1F47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60" y="1916832"/>
            <a:ext cx="4536504" cy="1708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spcAft>
                <a:spcPts val="600"/>
              </a:spcAft>
              <a:defRPr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dirty="0"/>
              <a:t>部门管理员登录</a:t>
            </a:r>
          </a:p>
          <a:p>
            <a:r>
              <a:rPr lang="en-US" altLang="zh-CN" dirty="0"/>
              <a:t>www.casmooc.cn</a:t>
            </a:r>
          </a:p>
          <a:p>
            <a:endParaRPr lang="en-US" altLang="zh-CN" dirty="0"/>
          </a:p>
          <a:p>
            <a:r>
              <a:rPr lang="zh-CN" altLang="en-US" dirty="0"/>
              <a:t>界面顶部点击</a:t>
            </a:r>
            <a:r>
              <a:rPr lang="en-US" altLang="zh-CN" dirty="0"/>
              <a:t>“</a:t>
            </a:r>
            <a:r>
              <a:rPr lang="zh-CN" altLang="en-US" dirty="0"/>
              <a:t>我的管理</a:t>
            </a:r>
            <a:r>
              <a:rPr lang="en-US" altLang="zh-CN" dirty="0"/>
              <a:t>”</a:t>
            </a:r>
            <a:r>
              <a:rPr lang="zh-CN" altLang="en-US" dirty="0"/>
              <a:t>可维护本部门的继续教育培训信息</a:t>
            </a:r>
          </a:p>
        </p:txBody>
      </p:sp>
      <p:sp>
        <p:nvSpPr>
          <p:cNvPr id="7" name="文本框 8">
            <a:extLst>
              <a:ext uri="{FF2B5EF4-FFF2-40B4-BE49-F238E27FC236}">
                <a16:creationId xmlns:a16="http://schemas.microsoft.com/office/drawing/2014/main" id="{4F98DDD8-113D-4E91-B6CF-7C5E461CD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60" y="4149080"/>
            <a:ext cx="4536504" cy="13388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spcAft>
                <a:spcPts val="600"/>
              </a:spcAft>
              <a:defRPr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dirty="0"/>
              <a:t>管理员与部门职工账号密码忘记、管理员授权变更等问题，请部门管理员统一联系</a:t>
            </a:r>
            <a:r>
              <a:rPr lang="en-US" altLang="zh-CN" dirty="0"/>
              <a:t>029-88890162</a:t>
            </a:r>
            <a:r>
              <a:rPr lang="zh-CN" altLang="en-US" dirty="0"/>
              <a:t>人事教育处强思邈。</a:t>
            </a:r>
          </a:p>
        </p:txBody>
      </p:sp>
      <p:sp>
        <p:nvSpPr>
          <p:cNvPr id="8" name="文本框 4">
            <a:extLst>
              <a:ext uri="{FF2B5EF4-FFF2-40B4-BE49-F238E27FC236}">
                <a16:creationId xmlns:a16="http://schemas.microsoft.com/office/drawing/2014/main" id="{FAE18001-FA86-4FF9-88EA-C4F7B8420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688" y="293412"/>
            <a:ext cx="11809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1137A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Roboto Th" pitchFamily="2" charset="0"/>
              </a:rPr>
              <a:t>二、学时登记的流程（管理员版）</a:t>
            </a:r>
            <a:endParaRPr lang="en-US" altLang="zh-CN" b="1" dirty="0">
              <a:solidFill>
                <a:srgbClr val="1137A3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144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4">
            <a:extLst>
              <a:ext uri="{FF2B5EF4-FFF2-40B4-BE49-F238E27FC236}">
                <a16:creationId xmlns:a16="http://schemas.microsoft.com/office/drawing/2014/main" id="{FAE18001-FA86-4FF9-88EA-C4F7B8420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688" y="293412"/>
            <a:ext cx="11809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1137A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Roboto Th" pitchFamily="2" charset="0"/>
              </a:rPr>
              <a:t>二、部门举办培训学时登记的流程（管理员版）</a:t>
            </a:r>
            <a:endParaRPr lang="en-US" altLang="zh-CN" b="1" dirty="0">
              <a:solidFill>
                <a:srgbClr val="1137A3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Roboto Th" pitchFamily="2" charset="0"/>
            </a:endParaRPr>
          </a:p>
        </p:txBody>
      </p:sp>
      <p:pic>
        <p:nvPicPr>
          <p:cNvPr id="6" name="图片 1" descr="QQ截图20180528083634">
            <a:extLst>
              <a:ext uri="{FF2B5EF4-FFF2-40B4-BE49-F238E27FC236}">
                <a16:creationId xmlns:a16="http://schemas.microsoft.com/office/drawing/2014/main" id="{874C6AB9-9365-4836-940F-940D28B2B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68" y="1628800"/>
            <a:ext cx="5472113" cy="406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D8A1062-A49E-4961-BD01-8479DD96F3FA}"/>
              </a:ext>
            </a:extLst>
          </p:cNvPr>
          <p:cNvSpPr txBox="1"/>
          <p:nvPr/>
        </p:nvSpPr>
        <p:spPr>
          <a:xfrm>
            <a:off x="6534253" y="1772816"/>
            <a:ext cx="5262979" cy="29211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spcAft>
                <a:spcPts val="600"/>
              </a:spcAft>
              <a:defRPr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noProof="1"/>
              <a:t>系统管理：管理部门信息、人员信息</a:t>
            </a:r>
          </a:p>
          <a:p>
            <a:r>
              <a:rPr lang="zh-CN" altLang="en-US" noProof="1"/>
              <a:t>培训计划：维护本部门的培训计划</a:t>
            </a:r>
          </a:p>
          <a:p>
            <a:r>
              <a:rPr lang="zh-CN" altLang="en-US" noProof="1"/>
              <a:t>培训实施：培训计划对应培训项目的过程化管理</a:t>
            </a:r>
          </a:p>
          <a:p>
            <a:endParaRPr lang="zh-CN" altLang="en-US" noProof="1"/>
          </a:p>
          <a:p>
            <a:r>
              <a:rPr lang="zh-CN" altLang="en-US" noProof="1"/>
              <a:t>（备注：每个培训项目筹备实施前必须先创建对应</a:t>
            </a:r>
          </a:p>
          <a:p>
            <a:r>
              <a:rPr lang="zh-CN" altLang="en-US" noProof="1"/>
              <a:t>    的培训计划）</a:t>
            </a:r>
          </a:p>
        </p:txBody>
      </p:sp>
    </p:spTree>
    <p:extLst>
      <p:ext uri="{BB962C8B-B14F-4D97-AF65-F5344CB8AC3E}">
        <p14:creationId xmlns:p14="http://schemas.microsoft.com/office/powerpoint/2010/main" val="2050139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">
            <a:extLst>
              <a:ext uri="{FF2B5EF4-FFF2-40B4-BE49-F238E27FC236}">
                <a16:creationId xmlns:a16="http://schemas.microsoft.com/office/drawing/2014/main" id="{AF6838EB-9E17-437B-8FA5-4291ECC86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315" y="1546063"/>
            <a:ext cx="2262158" cy="4589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spcAft>
                <a:spcPts val="600"/>
              </a:spcAft>
              <a:defRPr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dirty="0"/>
              <a:t>培训计划的实施流程</a:t>
            </a:r>
          </a:p>
        </p:txBody>
      </p:sp>
      <p:sp>
        <p:nvSpPr>
          <p:cNvPr id="6" name="圆角矩形 2">
            <a:extLst>
              <a:ext uri="{FF2B5EF4-FFF2-40B4-BE49-F238E27FC236}">
                <a16:creationId xmlns:a16="http://schemas.microsoft.com/office/drawing/2014/main" id="{A179B6F1-9609-4E4E-8457-468311CE151A}"/>
              </a:ext>
            </a:extLst>
          </p:cNvPr>
          <p:cNvSpPr/>
          <p:nvPr/>
        </p:nvSpPr>
        <p:spPr>
          <a:xfrm>
            <a:off x="3359696" y="2852936"/>
            <a:ext cx="1368425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</a:rPr>
              <a:t>创建计划</a:t>
            </a:r>
          </a:p>
        </p:txBody>
      </p:sp>
      <p:sp>
        <p:nvSpPr>
          <p:cNvPr id="7" name="圆角矩形 3">
            <a:extLst>
              <a:ext uri="{FF2B5EF4-FFF2-40B4-BE49-F238E27FC236}">
                <a16:creationId xmlns:a16="http://schemas.microsoft.com/office/drawing/2014/main" id="{0476DBC6-3017-45A2-B257-E43E2400A626}"/>
              </a:ext>
            </a:extLst>
          </p:cNvPr>
          <p:cNvSpPr/>
          <p:nvPr/>
        </p:nvSpPr>
        <p:spPr>
          <a:xfrm>
            <a:off x="6252121" y="2852936"/>
            <a:ext cx="1368425" cy="7921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</a:rPr>
              <a:t>发布计划</a:t>
            </a:r>
          </a:p>
        </p:txBody>
      </p:sp>
      <p:sp>
        <p:nvSpPr>
          <p:cNvPr id="9" name="圆角矩形 4">
            <a:extLst>
              <a:ext uri="{FF2B5EF4-FFF2-40B4-BE49-F238E27FC236}">
                <a16:creationId xmlns:a16="http://schemas.microsoft.com/office/drawing/2014/main" id="{32DCCE66-3138-4B5E-AE45-049D0B664237}"/>
              </a:ext>
            </a:extLst>
          </p:cNvPr>
          <p:cNvSpPr/>
          <p:nvPr/>
        </p:nvSpPr>
        <p:spPr>
          <a:xfrm>
            <a:off x="9158834" y="2852936"/>
            <a:ext cx="1366837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</a:rPr>
              <a:t>实施计划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5624C408-24B8-48F2-A126-94FC4E1041A1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4728121" y="3249811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B836B082-8DEC-4A5D-87E1-C181E6B01446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7634834" y="3248224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81F5F3C4-4434-4A80-ADC3-A01E7ACFB1EC}"/>
              </a:ext>
            </a:extLst>
          </p:cNvPr>
          <p:cNvCxnSpPr>
            <a:stCxn id="9" idx="2"/>
            <a:endCxn id="7" idx="1"/>
          </p:cNvCxnSpPr>
          <p:nvPr/>
        </p:nvCxnSpPr>
        <p:spPr>
          <a:xfrm>
            <a:off x="9843046" y="3645099"/>
            <a:ext cx="34925" cy="973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 9">
            <a:extLst>
              <a:ext uri="{FF2B5EF4-FFF2-40B4-BE49-F238E27FC236}">
                <a16:creationId xmlns:a16="http://schemas.microsoft.com/office/drawing/2014/main" id="{D1954C4D-C8B1-48F9-99C8-E483CDB6FFE1}"/>
              </a:ext>
            </a:extLst>
          </p:cNvPr>
          <p:cNvSpPr/>
          <p:nvPr/>
        </p:nvSpPr>
        <p:spPr>
          <a:xfrm>
            <a:off x="9241384" y="4618236"/>
            <a:ext cx="1366837" cy="7921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</a:rPr>
              <a:t>维护培训项目信息</a:t>
            </a: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C406312D-E9F7-4046-B34D-ACD9F015B43A}"/>
              </a:ext>
            </a:extLst>
          </p:cNvPr>
          <p:cNvCxnSpPr>
            <a:stCxn id="9" idx="2"/>
            <a:endCxn id="15" idx="3"/>
          </p:cNvCxnSpPr>
          <p:nvPr/>
        </p:nvCxnSpPr>
        <p:spPr>
          <a:xfrm flipH="1">
            <a:off x="7620546" y="4978599"/>
            <a:ext cx="16097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 11">
            <a:extLst>
              <a:ext uri="{FF2B5EF4-FFF2-40B4-BE49-F238E27FC236}">
                <a16:creationId xmlns:a16="http://schemas.microsoft.com/office/drawing/2014/main" id="{96BFE3DF-1B65-4870-94D8-8A173E4BB688}"/>
              </a:ext>
            </a:extLst>
          </p:cNvPr>
          <p:cNvSpPr/>
          <p:nvPr/>
        </p:nvSpPr>
        <p:spPr>
          <a:xfrm>
            <a:off x="6252121" y="4583311"/>
            <a:ext cx="1368425" cy="7921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</a:rPr>
              <a:t>维护参会人员</a:t>
            </a:r>
          </a:p>
        </p:txBody>
      </p:sp>
      <p:sp>
        <p:nvSpPr>
          <p:cNvPr id="19" name="文本框 14">
            <a:extLst>
              <a:ext uri="{FF2B5EF4-FFF2-40B4-BE49-F238E27FC236}">
                <a16:creationId xmlns:a16="http://schemas.microsoft.com/office/drawing/2014/main" id="{CE5E6568-3257-4E83-A6A1-84952C902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315" y="4601137"/>
            <a:ext cx="3647152" cy="8744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spcAft>
                <a:spcPts val="600"/>
              </a:spcAft>
              <a:defRPr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dirty="0"/>
              <a:t>仅可实施当年的培训计划，往年的培训计划不可实施。</a:t>
            </a:r>
          </a:p>
        </p:txBody>
      </p:sp>
      <p:sp>
        <p:nvSpPr>
          <p:cNvPr id="21" name="文本框 4">
            <a:extLst>
              <a:ext uri="{FF2B5EF4-FFF2-40B4-BE49-F238E27FC236}">
                <a16:creationId xmlns:a16="http://schemas.microsoft.com/office/drawing/2014/main" id="{FC97811F-664D-4FBF-92CD-B7FA88AFF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688" y="293412"/>
            <a:ext cx="11809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1137A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Roboto Th" pitchFamily="2" charset="0"/>
              </a:rPr>
              <a:t>二、部门举办培训学时登记的流程（管理员版）</a:t>
            </a:r>
            <a:endParaRPr lang="en-US" altLang="zh-CN" b="1" dirty="0">
              <a:solidFill>
                <a:srgbClr val="1137A3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542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 descr="QQ截图20180528085127">
            <a:extLst>
              <a:ext uri="{FF2B5EF4-FFF2-40B4-BE49-F238E27FC236}">
                <a16:creationId xmlns:a16="http://schemas.microsoft.com/office/drawing/2014/main" id="{37C52EF5-B2FC-4CF1-AD1C-185CAB924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11" y="1137049"/>
            <a:ext cx="5679121" cy="310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3" descr="QQ截图20180528092308">
            <a:extLst>
              <a:ext uri="{FF2B5EF4-FFF2-40B4-BE49-F238E27FC236}">
                <a16:creationId xmlns:a16="http://schemas.microsoft.com/office/drawing/2014/main" id="{98A437D8-233D-465A-B3A5-6938D5DCB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947" y="1137050"/>
            <a:ext cx="4615142" cy="567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 4">
            <a:extLst>
              <a:ext uri="{FF2B5EF4-FFF2-40B4-BE49-F238E27FC236}">
                <a16:creationId xmlns:a16="http://schemas.microsoft.com/office/drawing/2014/main" id="{D361D0C9-7D01-4822-A230-B5B104AE9140}"/>
              </a:ext>
            </a:extLst>
          </p:cNvPr>
          <p:cNvSpPr/>
          <p:nvPr/>
        </p:nvSpPr>
        <p:spPr>
          <a:xfrm>
            <a:off x="284081" y="4562365"/>
            <a:ext cx="6520780" cy="16344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noProof="1"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</a:rPr>
              <a:t>所有的培训计划（要举办培训班的）都是项目计划（不管是所里报的还是部门报的）在当年10月报的下一年要执行的属于</a:t>
            </a:r>
            <a:r>
              <a:rPr lang="zh-CN" altLang="en-US" noProof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年度计划</a:t>
            </a:r>
            <a:r>
              <a:rPr lang="zh-CN" altLang="en-US" noProof="1"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</a:rPr>
              <a:t>，当年报的当年执行的（补增的）属于</a:t>
            </a:r>
            <a:r>
              <a:rPr lang="zh-CN" altLang="en-US" noProof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新增计划</a:t>
            </a:r>
            <a:r>
              <a:rPr lang="zh-CN" altLang="en-US" noProof="1"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</a:rPr>
              <a:t>。年度计划人事局会择优给予经费资助当然也会备案，不执行会影响实施率。</a:t>
            </a:r>
          </a:p>
        </p:txBody>
      </p:sp>
      <p:sp>
        <p:nvSpPr>
          <p:cNvPr id="12" name="文本框 4">
            <a:extLst>
              <a:ext uri="{FF2B5EF4-FFF2-40B4-BE49-F238E27FC236}">
                <a16:creationId xmlns:a16="http://schemas.microsoft.com/office/drawing/2014/main" id="{43C206FE-17AC-4A34-B82A-DD32A6707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688" y="293412"/>
            <a:ext cx="11809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1137A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Roboto Th" pitchFamily="2" charset="0"/>
              </a:rPr>
              <a:t>二、部门举办培训学时登记的流程（管理员版）</a:t>
            </a:r>
            <a:endParaRPr lang="en-US" altLang="zh-CN" b="1" dirty="0">
              <a:solidFill>
                <a:srgbClr val="1137A3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97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" descr="QQ截图20180528093743">
            <a:extLst>
              <a:ext uri="{FF2B5EF4-FFF2-40B4-BE49-F238E27FC236}">
                <a16:creationId xmlns:a16="http://schemas.microsoft.com/office/drawing/2014/main" id="{E0DA61B4-EC5D-479A-8392-C920A79AC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937" y="1051055"/>
            <a:ext cx="8062912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2">
            <a:extLst>
              <a:ext uri="{FF2B5EF4-FFF2-40B4-BE49-F238E27FC236}">
                <a16:creationId xmlns:a16="http://schemas.microsoft.com/office/drawing/2014/main" id="{A171E5A8-A7DF-4003-9869-FD0B92AC5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0026" y="2132856"/>
            <a:ext cx="2262158" cy="4589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spcAft>
                <a:spcPts val="600"/>
              </a:spcAft>
              <a:defRPr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dirty="0"/>
              <a:t>发布、实施培训计划</a:t>
            </a:r>
          </a:p>
        </p:txBody>
      </p:sp>
      <p:pic>
        <p:nvPicPr>
          <p:cNvPr id="18" name="图片 3" descr="QQ截图20180528094543">
            <a:extLst>
              <a:ext uri="{FF2B5EF4-FFF2-40B4-BE49-F238E27FC236}">
                <a16:creationId xmlns:a16="http://schemas.microsoft.com/office/drawing/2014/main" id="{3034EBB5-0074-4120-8734-69C186B0A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2708920"/>
            <a:ext cx="8062912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本框 4">
            <a:extLst>
              <a:ext uri="{FF2B5EF4-FFF2-40B4-BE49-F238E27FC236}">
                <a16:creationId xmlns:a16="http://schemas.microsoft.com/office/drawing/2014/main" id="{0EF1A823-5C8C-40F1-9038-65989499E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1904" y="6309320"/>
            <a:ext cx="2954655" cy="4589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spcAft>
                <a:spcPts val="600"/>
              </a:spcAft>
              <a:defRPr>
                <a:solidFill>
                  <a:srgbClr val="1137A3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dirty="0"/>
              <a:t>培训项目基本信息管理页面</a:t>
            </a:r>
          </a:p>
        </p:txBody>
      </p:sp>
      <p:sp>
        <p:nvSpPr>
          <p:cNvPr id="21" name="文本框 4">
            <a:extLst>
              <a:ext uri="{FF2B5EF4-FFF2-40B4-BE49-F238E27FC236}">
                <a16:creationId xmlns:a16="http://schemas.microsoft.com/office/drawing/2014/main" id="{4633BF01-7876-4788-BB0F-391BCBB55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688" y="293412"/>
            <a:ext cx="11809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1137A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Roboto Th" pitchFamily="2" charset="0"/>
              </a:rPr>
              <a:t>二、部门举办培训学时登记的流程（管理员版）</a:t>
            </a:r>
            <a:endParaRPr lang="en-US" altLang="zh-CN" b="1" dirty="0">
              <a:solidFill>
                <a:srgbClr val="1137A3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128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7340</TotalTime>
  <Words>1116</Words>
  <Application>Microsoft Office PowerPoint</Application>
  <PresentationFormat>宽屏</PresentationFormat>
  <Paragraphs>110</Paragraphs>
  <Slides>19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微软雅黑</vt:lpstr>
      <vt:lpstr>Arial</vt:lpstr>
      <vt:lpstr>Arial Black</vt:lpstr>
      <vt:lpstr>Calibri</vt:lpstr>
      <vt:lpstr>Times New Roman</vt:lpstr>
      <vt:lpstr>Office 主题</vt:lpstr>
      <vt:lpstr>学时统计操作指南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李剑</dc:creator>
  <cp:lastModifiedBy>强 思邈</cp:lastModifiedBy>
  <cp:revision>635</cp:revision>
  <dcterms:created xsi:type="dcterms:W3CDTF">2017-04-19T05:40:27Z</dcterms:created>
  <dcterms:modified xsi:type="dcterms:W3CDTF">2020-12-03T07:55:12Z</dcterms:modified>
</cp:coreProperties>
</file>