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0" r:id="rId5"/>
    <p:sldMasterId id="2147493462" r:id="rId6"/>
    <p:sldMasterId id="2147493457" r:id="rId7"/>
  </p:sldMasterIdLst>
  <p:notesMasterIdLst>
    <p:notesMasterId r:id="rId30"/>
  </p:notesMasterIdLst>
  <p:sldIdLst>
    <p:sldId id="259" r:id="rId8"/>
    <p:sldId id="272" r:id="rId9"/>
    <p:sldId id="289" r:id="rId10"/>
    <p:sldId id="290" r:id="rId11"/>
    <p:sldId id="291" r:id="rId12"/>
    <p:sldId id="304" r:id="rId13"/>
    <p:sldId id="306" r:id="rId14"/>
    <p:sldId id="305" r:id="rId15"/>
    <p:sldId id="310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285" r:id="rId29"/>
  </p:sldIdLst>
  <p:sldSz cx="12193588" cy="6858000"/>
  <p:notesSz cx="6858000" cy="9144000"/>
  <p:defaultTextStyle>
    <a:defPPr>
      <a:defRPr lang="en-US"/>
    </a:defPPr>
    <a:lvl1pPr marL="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E6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16" autoAdjust="0"/>
  </p:normalViewPr>
  <p:slideViewPr>
    <p:cSldViewPr snapToGrid="0" snapToObjects="1">
      <p:cViewPr varScale="1">
        <p:scale>
          <a:sx n="76" d="100"/>
          <a:sy n="76" d="100"/>
        </p:scale>
        <p:origin x="946" y="53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40A7-4D10-41F1-BF3C-06E8F1F3D450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56B8-CF26-45B3-9A81-343B85E80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6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将立项号、项目质量类型、项目管理部门选择好，合同审批结束后将推至项目基本信息表，下面再次用本课题时，这些信息将会自动带出，不用二次编辑，但不可再次进行更改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附件上传权限制上传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或图片格式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4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15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项目负责人节点需要注意的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3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1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4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9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项目负责人节点需要注意的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项目负责人节点需要注意的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1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项目主管节点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31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项目负责人节点需要注意的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0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8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7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4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项目负责人节点需要注意的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56B8-CF26-45B3-9A81-343B85E806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55427" y="-62347"/>
            <a:ext cx="1607337" cy="1766784"/>
          </a:xfrm>
          <a:custGeom>
            <a:avLst/>
            <a:gdLst>
              <a:gd name="connsiteX0" fmla="*/ 0 w 1634836"/>
              <a:gd name="connsiteY0" fmla="*/ 0 h 1461984"/>
              <a:gd name="connsiteX1" fmla="*/ 1634836 w 1634836"/>
              <a:gd name="connsiteY1" fmla="*/ 0 h 1461984"/>
              <a:gd name="connsiteX2" fmla="*/ 1634836 w 1634836"/>
              <a:gd name="connsiteY2" fmla="*/ 1461984 h 1461984"/>
              <a:gd name="connsiteX3" fmla="*/ 0 w 1634836"/>
              <a:gd name="connsiteY3" fmla="*/ 1461984 h 1461984"/>
              <a:gd name="connsiteX4" fmla="*/ 0 w 1634836"/>
              <a:gd name="connsiteY4" fmla="*/ 0 h 1461984"/>
              <a:gd name="connsiteX0" fmla="*/ 0 w 1634836"/>
              <a:gd name="connsiteY0" fmla="*/ 0 h 1891475"/>
              <a:gd name="connsiteX1" fmla="*/ 1634836 w 1634836"/>
              <a:gd name="connsiteY1" fmla="*/ 0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34836"/>
              <a:gd name="connsiteY0" fmla="*/ 0 h 1891475"/>
              <a:gd name="connsiteX1" fmla="*/ 1634836 w 1634836"/>
              <a:gd name="connsiteY1" fmla="*/ 540327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07127"/>
              <a:gd name="connsiteY0" fmla="*/ 193964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0 w 1607127"/>
              <a:gd name="connsiteY4" fmla="*/ 193964 h 2085439"/>
              <a:gd name="connsiteX0" fmla="*/ 0 w 2119746"/>
              <a:gd name="connsiteY0" fmla="*/ 41564 h 2085439"/>
              <a:gd name="connsiteX1" fmla="*/ 2036619 w 2119746"/>
              <a:gd name="connsiteY1" fmla="*/ 0 h 2085439"/>
              <a:gd name="connsiteX2" fmla="*/ 2119746 w 2119746"/>
              <a:gd name="connsiteY2" fmla="*/ 2085439 h 2085439"/>
              <a:gd name="connsiteX3" fmla="*/ 512619 w 2119746"/>
              <a:gd name="connsiteY3" fmla="*/ 1655948 h 2085439"/>
              <a:gd name="connsiteX4" fmla="*/ 0 w 2119746"/>
              <a:gd name="connsiteY4" fmla="*/ 41564 h 2085439"/>
              <a:gd name="connsiteX0" fmla="*/ 290945 w 1607127"/>
              <a:gd name="connsiteY0" fmla="*/ 207819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90945 w 1607127"/>
              <a:gd name="connsiteY4" fmla="*/ 207819 h 2085439"/>
              <a:gd name="connsiteX0" fmla="*/ 27708 w 1607127"/>
              <a:gd name="connsiteY0" fmla="*/ 401782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7708 w 1607127"/>
              <a:gd name="connsiteY4" fmla="*/ 401782 h 2085439"/>
              <a:gd name="connsiteX0" fmla="*/ 27708 w 1607127"/>
              <a:gd name="connsiteY0" fmla="*/ 41564 h 1725221"/>
              <a:gd name="connsiteX1" fmla="*/ 1565563 w 1607127"/>
              <a:gd name="connsiteY1" fmla="*/ 0 h 1725221"/>
              <a:gd name="connsiteX2" fmla="*/ 1607127 w 1607127"/>
              <a:gd name="connsiteY2" fmla="*/ 1725221 h 1725221"/>
              <a:gd name="connsiteX3" fmla="*/ 0 w 1607127"/>
              <a:gd name="connsiteY3" fmla="*/ 1295730 h 1725221"/>
              <a:gd name="connsiteX4" fmla="*/ 27708 w 1607127"/>
              <a:gd name="connsiteY4" fmla="*/ 41564 h 1725221"/>
              <a:gd name="connsiteX0" fmla="*/ 0 w 1607128"/>
              <a:gd name="connsiteY0" fmla="*/ 0 h 1766784"/>
              <a:gd name="connsiteX1" fmla="*/ 1565564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  <a:gd name="connsiteX0" fmla="*/ 0 w 1607128"/>
              <a:gd name="connsiteY0" fmla="*/ 0 h 1766784"/>
              <a:gd name="connsiteX1" fmla="*/ 1482437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28" h="1766784">
                <a:moveTo>
                  <a:pt x="0" y="0"/>
                </a:moveTo>
                <a:lnTo>
                  <a:pt x="1482437" y="41563"/>
                </a:lnTo>
                <a:lnTo>
                  <a:pt x="1607128" y="1766784"/>
                </a:lnTo>
                <a:lnTo>
                  <a:pt x="1" y="1337293"/>
                </a:lnTo>
                <a:cubicBezTo>
                  <a:pt x="1" y="891529"/>
                  <a:pt x="0" y="44576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04896" y="23535"/>
            <a:ext cx="1294706" cy="13992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3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5333" b="1" dirty="0"/>
              <a:t>01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51720" y="175460"/>
            <a:ext cx="4223299" cy="75344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GOES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7453762" y="5940856"/>
            <a:ext cx="4739827" cy="917144"/>
          </a:xfrm>
          <a:prstGeom prst="rt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51720" y="928904"/>
            <a:ext cx="4223299" cy="2821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sz="1600" dirty="0"/>
              <a:t>点击此处添加简短介绍。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55427" y="-62347"/>
            <a:ext cx="1607337" cy="1766784"/>
          </a:xfrm>
          <a:custGeom>
            <a:avLst/>
            <a:gdLst>
              <a:gd name="connsiteX0" fmla="*/ 0 w 1634836"/>
              <a:gd name="connsiteY0" fmla="*/ 0 h 1461984"/>
              <a:gd name="connsiteX1" fmla="*/ 1634836 w 1634836"/>
              <a:gd name="connsiteY1" fmla="*/ 0 h 1461984"/>
              <a:gd name="connsiteX2" fmla="*/ 1634836 w 1634836"/>
              <a:gd name="connsiteY2" fmla="*/ 1461984 h 1461984"/>
              <a:gd name="connsiteX3" fmla="*/ 0 w 1634836"/>
              <a:gd name="connsiteY3" fmla="*/ 1461984 h 1461984"/>
              <a:gd name="connsiteX4" fmla="*/ 0 w 1634836"/>
              <a:gd name="connsiteY4" fmla="*/ 0 h 1461984"/>
              <a:gd name="connsiteX0" fmla="*/ 0 w 1634836"/>
              <a:gd name="connsiteY0" fmla="*/ 0 h 1891475"/>
              <a:gd name="connsiteX1" fmla="*/ 1634836 w 1634836"/>
              <a:gd name="connsiteY1" fmla="*/ 0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34836"/>
              <a:gd name="connsiteY0" fmla="*/ 0 h 1891475"/>
              <a:gd name="connsiteX1" fmla="*/ 1634836 w 1634836"/>
              <a:gd name="connsiteY1" fmla="*/ 540327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07127"/>
              <a:gd name="connsiteY0" fmla="*/ 193964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0 w 1607127"/>
              <a:gd name="connsiteY4" fmla="*/ 193964 h 2085439"/>
              <a:gd name="connsiteX0" fmla="*/ 0 w 2119746"/>
              <a:gd name="connsiteY0" fmla="*/ 41564 h 2085439"/>
              <a:gd name="connsiteX1" fmla="*/ 2036619 w 2119746"/>
              <a:gd name="connsiteY1" fmla="*/ 0 h 2085439"/>
              <a:gd name="connsiteX2" fmla="*/ 2119746 w 2119746"/>
              <a:gd name="connsiteY2" fmla="*/ 2085439 h 2085439"/>
              <a:gd name="connsiteX3" fmla="*/ 512619 w 2119746"/>
              <a:gd name="connsiteY3" fmla="*/ 1655948 h 2085439"/>
              <a:gd name="connsiteX4" fmla="*/ 0 w 2119746"/>
              <a:gd name="connsiteY4" fmla="*/ 41564 h 2085439"/>
              <a:gd name="connsiteX0" fmla="*/ 290945 w 1607127"/>
              <a:gd name="connsiteY0" fmla="*/ 207819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90945 w 1607127"/>
              <a:gd name="connsiteY4" fmla="*/ 207819 h 2085439"/>
              <a:gd name="connsiteX0" fmla="*/ 27708 w 1607127"/>
              <a:gd name="connsiteY0" fmla="*/ 401782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7708 w 1607127"/>
              <a:gd name="connsiteY4" fmla="*/ 401782 h 2085439"/>
              <a:gd name="connsiteX0" fmla="*/ 27708 w 1607127"/>
              <a:gd name="connsiteY0" fmla="*/ 41564 h 1725221"/>
              <a:gd name="connsiteX1" fmla="*/ 1565563 w 1607127"/>
              <a:gd name="connsiteY1" fmla="*/ 0 h 1725221"/>
              <a:gd name="connsiteX2" fmla="*/ 1607127 w 1607127"/>
              <a:gd name="connsiteY2" fmla="*/ 1725221 h 1725221"/>
              <a:gd name="connsiteX3" fmla="*/ 0 w 1607127"/>
              <a:gd name="connsiteY3" fmla="*/ 1295730 h 1725221"/>
              <a:gd name="connsiteX4" fmla="*/ 27708 w 1607127"/>
              <a:gd name="connsiteY4" fmla="*/ 41564 h 1725221"/>
              <a:gd name="connsiteX0" fmla="*/ 0 w 1607128"/>
              <a:gd name="connsiteY0" fmla="*/ 0 h 1766784"/>
              <a:gd name="connsiteX1" fmla="*/ 1565564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  <a:gd name="connsiteX0" fmla="*/ 0 w 1607128"/>
              <a:gd name="connsiteY0" fmla="*/ 0 h 1766784"/>
              <a:gd name="connsiteX1" fmla="*/ 1482437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28" h="1766784">
                <a:moveTo>
                  <a:pt x="0" y="0"/>
                </a:moveTo>
                <a:lnTo>
                  <a:pt x="1482437" y="41563"/>
                </a:lnTo>
                <a:lnTo>
                  <a:pt x="1607128" y="1766784"/>
                </a:lnTo>
                <a:lnTo>
                  <a:pt x="1" y="1337293"/>
                </a:lnTo>
                <a:cubicBezTo>
                  <a:pt x="1" y="891529"/>
                  <a:pt x="0" y="44576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04896" y="23535"/>
            <a:ext cx="1294706" cy="13992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3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5333" b="1" dirty="0"/>
              <a:t>01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51720" y="175460"/>
            <a:ext cx="4223299" cy="75344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GOES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7453762" y="5940856"/>
            <a:ext cx="4739827" cy="917144"/>
          </a:xfrm>
          <a:prstGeom prst="rt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51720" y="928904"/>
            <a:ext cx="4223299" cy="2821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sz="1600" dirty="0"/>
              <a:t>点击此处添加简短介绍。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9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55427" y="-62347"/>
            <a:ext cx="1607337" cy="1766784"/>
          </a:xfrm>
          <a:custGeom>
            <a:avLst/>
            <a:gdLst>
              <a:gd name="connsiteX0" fmla="*/ 0 w 1634836"/>
              <a:gd name="connsiteY0" fmla="*/ 0 h 1461984"/>
              <a:gd name="connsiteX1" fmla="*/ 1634836 w 1634836"/>
              <a:gd name="connsiteY1" fmla="*/ 0 h 1461984"/>
              <a:gd name="connsiteX2" fmla="*/ 1634836 w 1634836"/>
              <a:gd name="connsiteY2" fmla="*/ 1461984 h 1461984"/>
              <a:gd name="connsiteX3" fmla="*/ 0 w 1634836"/>
              <a:gd name="connsiteY3" fmla="*/ 1461984 h 1461984"/>
              <a:gd name="connsiteX4" fmla="*/ 0 w 1634836"/>
              <a:gd name="connsiteY4" fmla="*/ 0 h 1461984"/>
              <a:gd name="connsiteX0" fmla="*/ 0 w 1634836"/>
              <a:gd name="connsiteY0" fmla="*/ 0 h 1891475"/>
              <a:gd name="connsiteX1" fmla="*/ 1634836 w 1634836"/>
              <a:gd name="connsiteY1" fmla="*/ 0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34836"/>
              <a:gd name="connsiteY0" fmla="*/ 0 h 1891475"/>
              <a:gd name="connsiteX1" fmla="*/ 1634836 w 1634836"/>
              <a:gd name="connsiteY1" fmla="*/ 540327 h 1891475"/>
              <a:gd name="connsiteX2" fmla="*/ 1607127 w 1634836"/>
              <a:gd name="connsiteY2" fmla="*/ 1891475 h 1891475"/>
              <a:gd name="connsiteX3" fmla="*/ 0 w 1634836"/>
              <a:gd name="connsiteY3" fmla="*/ 1461984 h 1891475"/>
              <a:gd name="connsiteX4" fmla="*/ 0 w 1634836"/>
              <a:gd name="connsiteY4" fmla="*/ 0 h 1891475"/>
              <a:gd name="connsiteX0" fmla="*/ 0 w 1607127"/>
              <a:gd name="connsiteY0" fmla="*/ 193964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0 w 1607127"/>
              <a:gd name="connsiteY4" fmla="*/ 193964 h 2085439"/>
              <a:gd name="connsiteX0" fmla="*/ 0 w 2119746"/>
              <a:gd name="connsiteY0" fmla="*/ 41564 h 2085439"/>
              <a:gd name="connsiteX1" fmla="*/ 2036619 w 2119746"/>
              <a:gd name="connsiteY1" fmla="*/ 0 h 2085439"/>
              <a:gd name="connsiteX2" fmla="*/ 2119746 w 2119746"/>
              <a:gd name="connsiteY2" fmla="*/ 2085439 h 2085439"/>
              <a:gd name="connsiteX3" fmla="*/ 512619 w 2119746"/>
              <a:gd name="connsiteY3" fmla="*/ 1655948 h 2085439"/>
              <a:gd name="connsiteX4" fmla="*/ 0 w 2119746"/>
              <a:gd name="connsiteY4" fmla="*/ 41564 h 2085439"/>
              <a:gd name="connsiteX0" fmla="*/ 290945 w 1607127"/>
              <a:gd name="connsiteY0" fmla="*/ 207819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90945 w 1607127"/>
              <a:gd name="connsiteY4" fmla="*/ 207819 h 2085439"/>
              <a:gd name="connsiteX0" fmla="*/ 27708 w 1607127"/>
              <a:gd name="connsiteY0" fmla="*/ 401782 h 2085439"/>
              <a:gd name="connsiteX1" fmla="*/ 1524000 w 1607127"/>
              <a:gd name="connsiteY1" fmla="*/ 0 h 2085439"/>
              <a:gd name="connsiteX2" fmla="*/ 1607127 w 1607127"/>
              <a:gd name="connsiteY2" fmla="*/ 2085439 h 2085439"/>
              <a:gd name="connsiteX3" fmla="*/ 0 w 1607127"/>
              <a:gd name="connsiteY3" fmla="*/ 1655948 h 2085439"/>
              <a:gd name="connsiteX4" fmla="*/ 27708 w 1607127"/>
              <a:gd name="connsiteY4" fmla="*/ 401782 h 2085439"/>
              <a:gd name="connsiteX0" fmla="*/ 27708 w 1607127"/>
              <a:gd name="connsiteY0" fmla="*/ 41564 h 1725221"/>
              <a:gd name="connsiteX1" fmla="*/ 1565563 w 1607127"/>
              <a:gd name="connsiteY1" fmla="*/ 0 h 1725221"/>
              <a:gd name="connsiteX2" fmla="*/ 1607127 w 1607127"/>
              <a:gd name="connsiteY2" fmla="*/ 1725221 h 1725221"/>
              <a:gd name="connsiteX3" fmla="*/ 0 w 1607127"/>
              <a:gd name="connsiteY3" fmla="*/ 1295730 h 1725221"/>
              <a:gd name="connsiteX4" fmla="*/ 27708 w 1607127"/>
              <a:gd name="connsiteY4" fmla="*/ 41564 h 1725221"/>
              <a:gd name="connsiteX0" fmla="*/ 0 w 1607128"/>
              <a:gd name="connsiteY0" fmla="*/ 0 h 1766784"/>
              <a:gd name="connsiteX1" fmla="*/ 1565564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  <a:gd name="connsiteX0" fmla="*/ 0 w 1607128"/>
              <a:gd name="connsiteY0" fmla="*/ 0 h 1766784"/>
              <a:gd name="connsiteX1" fmla="*/ 1482437 w 1607128"/>
              <a:gd name="connsiteY1" fmla="*/ 41563 h 1766784"/>
              <a:gd name="connsiteX2" fmla="*/ 1607128 w 1607128"/>
              <a:gd name="connsiteY2" fmla="*/ 1766784 h 1766784"/>
              <a:gd name="connsiteX3" fmla="*/ 1 w 1607128"/>
              <a:gd name="connsiteY3" fmla="*/ 1337293 h 1766784"/>
              <a:gd name="connsiteX4" fmla="*/ 0 w 1607128"/>
              <a:gd name="connsiteY4" fmla="*/ 0 h 17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28" h="1766784">
                <a:moveTo>
                  <a:pt x="0" y="0"/>
                </a:moveTo>
                <a:lnTo>
                  <a:pt x="1482437" y="41563"/>
                </a:lnTo>
                <a:lnTo>
                  <a:pt x="1607128" y="1766784"/>
                </a:lnTo>
                <a:lnTo>
                  <a:pt x="1" y="1337293"/>
                </a:lnTo>
                <a:cubicBezTo>
                  <a:pt x="1" y="891529"/>
                  <a:pt x="0" y="44576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04896" y="23535"/>
            <a:ext cx="1294706" cy="13992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53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5333" b="1" dirty="0"/>
              <a:t>01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51720" y="175460"/>
            <a:ext cx="4223299" cy="75344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GOES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7453762" y="5940856"/>
            <a:ext cx="4739827" cy="917144"/>
          </a:xfrm>
          <a:prstGeom prst="rtTriangle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51720" y="928904"/>
            <a:ext cx="4223299" cy="2821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sz="1600" dirty="0"/>
              <a:t>点击此处添加简短介绍。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48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61" y="759873"/>
            <a:ext cx="66244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572924" y="759874"/>
            <a:ext cx="140218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153552" y="759874"/>
            <a:ext cx="7075266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440661" y="182446"/>
            <a:ext cx="777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90" y="2788087"/>
            <a:ext cx="3178317" cy="41858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4300601" y="4007796"/>
            <a:ext cx="334782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rPr>
              <a:t>点击</a:t>
            </a:r>
            <a:r>
              <a:rPr kumimoji="1" lang="en-US" altLang="zh-CN" sz="1333" dirty="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rPr>
              <a:t>Logo</a:t>
            </a:r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:p14="http://schemas.microsoft.com/office/powerpoint/2010/main" val="10993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8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  <p:sldLayoutId id="21474934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>
            <a:extLst>
              <a:ext uri="{FF2B5EF4-FFF2-40B4-BE49-F238E27FC236}">
                <a16:creationId xmlns="" xmlns:a16="http://schemas.microsoft.com/office/drawing/2014/main" id="{96A9BB00-C25A-836D-61BC-E9A98B41A0F9}"/>
              </a:ext>
            </a:extLst>
          </p:cNvPr>
          <p:cNvSpPr txBox="1">
            <a:spLocks/>
          </p:cNvSpPr>
          <p:nvPr/>
        </p:nvSpPr>
        <p:spPr>
          <a:xfrm>
            <a:off x="2534265" y="1927855"/>
            <a:ext cx="7307825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b="1" dirty="0" smtClean="0"/>
              <a:t>外协合同功能模块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系统实操培训</a:t>
            </a:r>
            <a:endParaRPr kumimoji="1" lang="zh-CN" altLang="en-US" b="1" dirty="0"/>
          </a:p>
        </p:txBody>
      </p:sp>
      <p:sp>
        <p:nvSpPr>
          <p:cNvPr id="46" name="标题 1">
            <a:extLst>
              <a:ext uri="{FF2B5EF4-FFF2-40B4-BE49-F238E27FC236}">
                <a16:creationId xmlns="" xmlns:a16="http://schemas.microsoft.com/office/drawing/2014/main" id="{96A9BB00-C25A-836D-61BC-E9A98B41A0F9}"/>
              </a:ext>
            </a:extLst>
          </p:cNvPr>
          <p:cNvSpPr txBox="1">
            <a:spLocks/>
          </p:cNvSpPr>
          <p:nvPr/>
        </p:nvSpPr>
        <p:spPr>
          <a:xfrm>
            <a:off x="3559278" y="5147921"/>
            <a:ext cx="5083277" cy="702274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000" b="1" dirty="0" smtClean="0"/>
              <a:t>2023</a:t>
            </a:r>
            <a:r>
              <a:rPr kumimoji="1" lang="zh-CN" altLang="en-US" sz="2000" b="1" dirty="0" smtClean="0"/>
              <a:t>年</a:t>
            </a:r>
            <a:r>
              <a:rPr kumimoji="1" lang="en-US" altLang="zh-CN" sz="2000" b="1" dirty="0" smtClean="0"/>
              <a:t>1</a:t>
            </a:r>
            <a:r>
              <a:rPr kumimoji="1" lang="zh-CN" altLang="en-US" sz="2000" b="1" dirty="0" smtClean="0"/>
              <a:t>月</a:t>
            </a:r>
            <a:r>
              <a:rPr kumimoji="1" lang="en-US" altLang="zh-CN" sz="2000" b="1" dirty="0"/>
              <a:t>4</a:t>
            </a:r>
            <a:r>
              <a:rPr kumimoji="1" lang="zh-CN" altLang="en-US" sz="2000" b="1" dirty="0" smtClean="0"/>
              <a:t>日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23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99" y="1735722"/>
            <a:ext cx="6695379" cy="49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重大采购审批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重大采购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重大采购需求审批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6072"/>
          <a:stretch/>
        </p:blipFill>
        <p:spPr>
          <a:xfrm>
            <a:off x="1121371" y="1595325"/>
            <a:ext cx="9610269" cy="24039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71" y="4103238"/>
            <a:ext cx="9907675" cy="27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重大采购审批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重大采购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重大采购需求审批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2" y="1735722"/>
            <a:ext cx="10032162" cy="4652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36" y="2601002"/>
            <a:ext cx="8527519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单一来源采购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科研项目产品采购单一来源审批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40" y="1735722"/>
            <a:ext cx="10552146" cy="2516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41" y="4252208"/>
            <a:ext cx="10552146" cy="24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单一来源采购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科研项目产品采购单一来源审批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61" y="1595325"/>
            <a:ext cx="10652630" cy="47736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221" y="1833147"/>
            <a:ext cx="7209145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采购择优评审意见审批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采购择优评审意见审批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76" y="1735722"/>
            <a:ext cx="10649832" cy="2223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76" y="3959051"/>
            <a:ext cx="10750315" cy="25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采购择优评审意见审批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采购择优评审意见审批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20" y="1848896"/>
            <a:ext cx="9396586" cy="4481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20" y="2355793"/>
            <a:ext cx="9152413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产品采购比价意见审批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/>
              <a:t>产品采购比价意见审批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67" y="1754499"/>
            <a:ext cx="9766998" cy="2273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67" y="4091436"/>
            <a:ext cx="9766998" cy="22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产品采购比价意见审批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采购审批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产品采购比价意见审批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2" y="1806811"/>
            <a:ext cx="10249318" cy="45142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42" y="2543602"/>
            <a:ext cx="9411516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采购合同的变更</a:t>
            </a:r>
            <a:r>
              <a:rPr lang="en-US" altLang="zh-CN" sz="3730" dirty="0" smtClean="0">
                <a:solidFill>
                  <a:schemeClr val="tx1"/>
                </a:solidFill>
              </a:rPr>
              <a:t>/</a:t>
            </a:r>
            <a:r>
              <a:rPr lang="zh-CN" altLang="en-US" sz="3730" dirty="0" smtClean="0">
                <a:solidFill>
                  <a:schemeClr val="tx1"/>
                </a:solidFill>
              </a:rPr>
              <a:t>废止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采购合同的变更</a:t>
            </a:r>
            <a:r>
              <a:rPr lang="en-US" altLang="zh-CN" dirty="0" smtClean="0"/>
              <a:t>/</a:t>
            </a:r>
            <a:r>
              <a:rPr lang="zh-CN" altLang="en-US" dirty="0" smtClean="0"/>
              <a:t>废止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20" y="1735722"/>
            <a:ext cx="8832501" cy="20220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20" y="3757804"/>
            <a:ext cx="8551147" cy="24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目录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FAD635B3-937D-BA4B-9E26-18D9CE76D028}"/>
              </a:ext>
            </a:extLst>
          </p:cNvPr>
          <p:cNvGrpSpPr/>
          <p:nvPr/>
        </p:nvGrpSpPr>
        <p:grpSpPr>
          <a:xfrm>
            <a:off x="2282228" y="1813300"/>
            <a:ext cx="7626749" cy="482433"/>
            <a:chOff x="2024034" y="1357298"/>
            <a:chExt cx="7626749" cy="482433"/>
          </a:xfrm>
        </p:grpSpPr>
        <p:sp>
          <p:nvSpPr>
            <p:cNvPr id="39" name="Oval 111">
              <a:extLst>
                <a:ext uri="{FF2B5EF4-FFF2-40B4-BE49-F238E27FC236}">
                  <a16:creationId xmlns="" xmlns:a16="http://schemas.microsoft.com/office/drawing/2014/main" id="{B88BAA6E-CC67-074B-97E9-1F06327E4CA4}"/>
                </a:ext>
              </a:extLst>
            </p:cNvPr>
            <p:cNvSpPr/>
            <p:nvPr/>
          </p:nvSpPr>
          <p:spPr>
            <a:xfrm>
              <a:off x="2024034" y="1357298"/>
              <a:ext cx="491909" cy="477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+mn-ea"/>
              </a:endParaRPr>
            </a:p>
          </p:txBody>
        </p:sp>
        <p:sp>
          <p:nvSpPr>
            <p:cNvPr id="40" name="TextBox 112">
              <a:extLst>
                <a:ext uri="{FF2B5EF4-FFF2-40B4-BE49-F238E27FC236}">
                  <a16:creationId xmlns="" xmlns:a16="http://schemas.microsoft.com/office/drawing/2014/main" id="{CD3B6C1E-9149-654A-9A96-A81E0B425192}"/>
                </a:ext>
              </a:extLst>
            </p:cNvPr>
            <p:cNvSpPr txBox="1"/>
            <p:nvPr/>
          </p:nvSpPr>
          <p:spPr>
            <a:xfrm>
              <a:off x="2028984" y="141510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en-US" sz="2000" dirty="0">
                  <a:solidFill>
                    <a:schemeClr val="bg1"/>
                  </a:solidFill>
                  <a:latin typeface="+mn-ea"/>
                </a:rPr>
                <a:t>1</a:t>
              </a:r>
              <a:endParaRPr lang="id-ID" sz="20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45" name="Straight Connector 56">
              <a:extLst>
                <a:ext uri="{FF2B5EF4-FFF2-40B4-BE49-F238E27FC236}">
                  <a16:creationId xmlns="" xmlns:a16="http://schemas.microsoft.com/office/drawing/2014/main" id="{413E53F2-AACB-BA43-8B91-225AEFBE356B}"/>
                </a:ext>
              </a:extLst>
            </p:cNvPr>
            <p:cNvCxnSpPr>
              <a:stCxn id="39" idx="4"/>
            </p:cNvCxnSpPr>
            <p:nvPr/>
          </p:nvCxnSpPr>
          <p:spPr>
            <a:xfrm rot="16200000" flipH="1">
              <a:off x="5959989" y="-1855518"/>
              <a:ext cx="1588" cy="738000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1">
              <a:extLst>
                <a:ext uri="{FF2B5EF4-FFF2-40B4-BE49-F238E27FC236}">
                  <a16:creationId xmlns="" xmlns:a16="http://schemas.microsoft.com/office/drawing/2014/main" id="{8F5C8EEF-8A5B-8B43-90A7-9B8D7FE989D0}"/>
                </a:ext>
              </a:extLst>
            </p:cNvPr>
            <p:cNvSpPr txBox="1"/>
            <p:nvPr/>
          </p:nvSpPr>
          <p:spPr>
            <a:xfrm>
              <a:off x="2611254" y="1439621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功能简介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06BD679E-C2B6-8242-B1C4-F870DBBC21A8}"/>
              </a:ext>
            </a:extLst>
          </p:cNvPr>
          <p:cNvGrpSpPr/>
          <p:nvPr/>
        </p:nvGrpSpPr>
        <p:grpSpPr>
          <a:xfrm>
            <a:off x="2282228" y="2727366"/>
            <a:ext cx="7625955" cy="515896"/>
            <a:chOff x="2024034" y="2190800"/>
            <a:chExt cx="7625955" cy="515896"/>
          </a:xfrm>
        </p:grpSpPr>
        <p:sp>
          <p:nvSpPr>
            <p:cNvPr id="48" name="Oval 111">
              <a:extLst>
                <a:ext uri="{FF2B5EF4-FFF2-40B4-BE49-F238E27FC236}">
                  <a16:creationId xmlns="" xmlns:a16="http://schemas.microsoft.com/office/drawing/2014/main" id="{221C131A-4A42-1045-8438-9E6BA7854E8B}"/>
                </a:ext>
              </a:extLst>
            </p:cNvPr>
            <p:cNvSpPr/>
            <p:nvPr/>
          </p:nvSpPr>
          <p:spPr>
            <a:xfrm>
              <a:off x="2024034" y="2190800"/>
              <a:ext cx="491909" cy="477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+mn-ea"/>
              </a:endParaRPr>
            </a:p>
          </p:txBody>
        </p:sp>
        <p:sp>
          <p:nvSpPr>
            <p:cNvPr id="49" name="TextBox 112">
              <a:extLst>
                <a:ext uri="{FF2B5EF4-FFF2-40B4-BE49-F238E27FC236}">
                  <a16:creationId xmlns="" xmlns:a16="http://schemas.microsoft.com/office/drawing/2014/main" id="{EC646669-09BC-8245-973F-049A03D889D2}"/>
                </a:ext>
              </a:extLst>
            </p:cNvPr>
            <p:cNvSpPr txBox="1"/>
            <p:nvPr/>
          </p:nvSpPr>
          <p:spPr>
            <a:xfrm>
              <a:off x="2034988" y="2227748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2</a:t>
              </a:r>
              <a:endParaRPr lang="id-ID" sz="20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0" name="Straight Connector 56">
              <a:extLst>
                <a:ext uri="{FF2B5EF4-FFF2-40B4-BE49-F238E27FC236}">
                  <a16:creationId xmlns="" xmlns:a16="http://schemas.microsoft.com/office/drawing/2014/main" id="{F91513F9-46DA-B14D-83EB-A3985A14774D}"/>
                </a:ext>
              </a:extLst>
            </p:cNvPr>
            <p:cNvCxnSpPr/>
            <p:nvPr/>
          </p:nvCxnSpPr>
          <p:spPr>
            <a:xfrm>
              <a:off x="2269989" y="2706696"/>
              <a:ext cx="73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1">
              <a:extLst>
                <a:ext uri="{FF2B5EF4-FFF2-40B4-BE49-F238E27FC236}">
                  <a16:creationId xmlns="" xmlns:a16="http://schemas.microsoft.com/office/drawing/2014/main" id="{211C79C7-4F15-D94B-A3DC-BD60AFDCBA25}"/>
                </a:ext>
              </a:extLst>
            </p:cNvPr>
            <p:cNvSpPr txBox="1"/>
            <p:nvPr/>
          </p:nvSpPr>
          <p:spPr>
            <a:xfrm>
              <a:off x="2611254" y="227312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功能详细讲解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61FE94D7-B1FA-154B-83A6-F447690F38AA}"/>
              </a:ext>
            </a:extLst>
          </p:cNvPr>
          <p:cNvGrpSpPr/>
          <p:nvPr/>
        </p:nvGrpSpPr>
        <p:grpSpPr>
          <a:xfrm>
            <a:off x="2282228" y="3652999"/>
            <a:ext cx="7625955" cy="515896"/>
            <a:chOff x="2024034" y="2190800"/>
            <a:chExt cx="7625955" cy="515896"/>
          </a:xfrm>
        </p:grpSpPr>
        <p:sp>
          <p:nvSpPr>
            <p:cNvPr id="53" name="Oval 111">
              <a:extLst>
                <a:ext uri="{FF2B5EF4-FFF2-40B4-BE49-F238E27FC236}">
                  <a16:creationId xmlns="" xmlns:a16="http://schemas.microsoft.com/office/drawing/2014/main" id="{5C48E86A-0FFF-FF41-9A8E-B5A6E22ED373}"/>
                </a:ext>
              </a:extLst>
            </p:cNvPr>
            <p:cNvSpPr/>
            <p:nvPr/>
          </p:nvSpPr>
          <p:spPr>
            <a:xfrm>
              <a:off x="2024034" y="2190800"/>
              <a:ext cx="491909" cy="4771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+mn-ea"/>
              </a:endParaRPr>
            </a:p>
          </p:txBody>
        </p:sp>
        <p:sp>
          <p:nvSpPr>
            <p:cNvPr id="54" name="TextBox 112">
              <a:extLst>
                <a:ext uri="{FF2B5EF4-FFF2-40B4-BE49-F238E27FC236}">
                  <a16:creationId xmlns="" xmlns:a16="http://schemas.microsoft.com/office/drawing/2014/main" id="{8E71B75E-BCC3-864F-94D6-17F5EB63346C}"/>
                </a:ext>
              </a:extLst>
            </p:cNvPr>
            <p:cNvSpPr txBox="1"/>
            <p:nvPr/>
          </p:nvSpPr>
          <p:spPr>
            <a:xfrm>
              <a:off x="2034988" y="2227748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id-ID" sz="20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5" name="Straight Connector 56">
              <a:extLst>
                <a:ext uri="{FF2B5EF4-FFF2-40B4-BE49-F238E27FC236}">
                  <a16:creationId xmlns="" xmlns:a16="http://schemas.microsoft.com/office/drawing/2014/main" id="{0333A0FB-9900-574B-85E3-81E6FC6BEBF5}"/>
                </a:ext>
              </a:extLst>
            </p:cNvPr>
            <p:cNvCxnSpPr/>
            <p:nvPr/>
          </p:nvCxnSpPr>
          <p:spPr>
            <a:xfrm>
              <a:off x="2269989" y="2706696"/>
              <a:ext cx="73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1">
              <a:extLst>
                <a:ext uri="{FF2B5EF4-FFF2-40B4-BE49-F238E27FC236}">
                  <a16:creationId xmlns="" xmlns:a16="http://schemas.microsoft.com/office/drawing/2014/main" id="{B1C12AFC-5EC7-594C-BD18-D6303113F84D}"/>
                </a:ext>
              </a:extLst>
            </p:cNvPr>
            <p:cNvSpPr txBox="1"/>
            <p:nvPr/>
          </p:nvSpPr>
          <p:spPr>
            <a:xfrm>
              <a:off x="2611254" y="227312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问答环节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8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采购合同的变更</a:t>
            </a:r>
            <a:r>
              <a:rPr lang="en-US" altLang="zh-CN" sz="3730" dirty="0" smtClean="0">
                <a:solidFill>
                  <a:schemeClr val="tx1"/>
                </a:solidFill>
              </a:rPr>
              <a:t>/</a:t>
            </a:r>
            <a:r>
              <a:rPr lang="zh-CN" altLang="en-US" sz="3730" dirty="0" smtClean="0">
                <a:solidFill>
                  <a:schemeClr val="tx1"/>
                </a:solidFill>
              </a:rPr>
              <a:t>废止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采购合同的变更</a:t>
            </a:r>
            <a:r>
              <a:rPr lang="en-US" altLang="zh-CN" dirty="0" smtClean="0"/>
              <a:t>/</a:t>
            </a:r>
            <a:r>
              <a:rPr lang="zh-CN" altLang="en-US" dirty="0" smtClean="0"/>
              <a:t>废止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2" y="1735722"/>
            <a:ext cx="9807192" cy="4624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67" y="2229567"/>
            <a:ext cx="10310180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 smtClean="0">
                <a:solidFill>
                  <a:schemeClr val="tx1"/>
                </a:solidFill>
              </a:rPr>
              <a:t>问</a:t>
            </a:r>
            <a:r>
              <a:rPr lang="en-US" altLang="zh-CN" sz="3730" dirty="0" smtClean="0">
                <a:solidFill>
                  <a:schemeClr val="tx1"/>
                </a:solidFill>
              </a:rPr>
              <a:t>&amp;</a:t>
            </a:r>
            <a:r>
              <a:rPr lang="zh-CN" altLang="en-US" sz="3730" dirty="0" smtClean="0">
                <a:solidFill>
                  <a:schemeClr val="tx1"/>
                </a:solidFill>
              </a:rPr>
              <a:t>答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590" y="1422748"/>
            <a:ext cx="6195597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>
            <a:extLst>
              <a:ext uri="{FF2B5EF4-FFF2-40B4-BE49-F238E27FC236}">
                <a16:creationId xmlns="" xmlns:a16="http://schemas.microsoft.com/office/drawing/2014/main" id="{96A9BB00-C25A-836D-61BC-E9A98B41A0F9}"/>
              </a:ext>
            </a:extLst>
          </p:cNvPr>
          <p:cNvSpPr txBox="1">
            <a:spLocks/>
          </p:cNvSpPr>
          <p:nvPr/>
        </p:nvSpPr>
        <p:spPr>
          <a:xfrm>
            <a:off x="2242862" y="2671433"/>
            <a:ext cx="7307825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6600" b="1" dirty="0"/>
              <a:t>汇报完毕</a:t>
            </a:r>
          </a:p>
        </p:txBody>
      </p:sp>
    </p:spTree>
    <p:extLst>
      <p:ext uri="{BB962C8B-B14F-4D97-AF65-F5344CB8AC3E}">
        <p14:creationId xmlns:p14="http://schemas.microsoft.com/office/powerpoint/2010/main" val="26516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s://gimg2.baidu.com/image_search/src=http%3A%2F%2Fimg95.699pic.com%2Fxsj%2F1q%2Fl8%2Fv0.jpg%21%2Ffw%2F700%2Fwatermark%2Furl%2FL3hzai93YXRlcl9kZXRhaWwyLnBuZw%2Falign%2Fsoutheast&amp;refer=http%3A%2F%2Fimg95.699pic.com&amp;app=2002&amp;size=f9999,10000&amp;q=a80&amp;n=0&amp;g=0n&amp;fmt=auto?sec=1671798310&amp;t=a087d25f8b117be1a0fbf087a3d5c4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42" y="175460"/>
            <a:ext cx="1947794" cy="19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功能简介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2" y="1012099"/>
            <a:ext cx="5552097" cy="48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功能详细讲解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8" name="组 6"/>
          <p:cNvGrpSpPr/>
          <p:nvPr/>
        </p:nvGrpSpPr>
        <p:grpSpPr>
          <a:xfrm>
            <a:off x="809372" y="3215219"/>
            <a:ext cx="1115122" cy="1115122"/>
            <a:chOff x="6177776" y="1807948"/>
            <a:chExt cx="1115122" cy="1115122"/>
          </a:xfrm>
        </p:grpSpPr>
        <p:sp>
          <p:nvSpPr>
            <p:cNvPr id="39" name="椭圆 38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40" name="L 形 39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43" name="矩形 42"/>
          <p:cNvSpPr/>
          <p:nvPr/>
        </p:nvSpPr>
        <p:spPr>
          <a:xfrm>
            <a:off x="2115101" y="3406526"/>
            <a:ext cx="3803378" cy="652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重大采购审批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44" name="组 9"/>
          <p:cNvGrpSpPr/>
          <p:nvPr/>
        </p:nvGrpSpPr>
        <p:grpSpPr>
          <a:xfrm>
            <a:off x="809372" y="1971153"/>
            <a:ext cx="1115122" cy="1115122"/>
            <a:chOff x="6177776" y="1807948"/>
            <a:chExt cx="1115122" cy="1115122"/>
          </a:xfrm>
        </p:grpSpPr>
        <p:sp>
          <p:nvSpPr>
            <p:cNvPr id="45" name="椭圆 44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46" name="L 形 45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47" name="矩形 46"/>
          <p:cNvSpPr/>
          <p:nvPr/>
        </p:nvSpPr>
        <p:spPr>
          <a:xfrm>
            <a:off x="2115101" y="2162460"/>
            <a:ext cx="3803378" cy="6524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科研项目采购合同审批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48" name="组 13"/>
          <p:cNvGrpSpPr/>
          <p:nvPr/>
        </p:nvGrpSpPr>
        <p:grpSpPr>
          <a:xfrm>
            <a:off x="809372" y="4459285"/>
            <a:ext cx="1115122" cy="1115122"/>
            <a:chOff x="6177776" y="1807948"/>
            <a:chExt cx="1115122" cy="1115122"/>
          </a:xfrm>
        </p:grpSpPr>
        <p:sp>
          <p:nvSpPr>
            <p:cNvPr id="49" name="椭圆 48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50" name="L 形 49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51" name="矩形 50"/>
          <p:cNvSpPr/>
          <p:nvPr/>
        </p:nvSpPr>
        <p:spPr>
          <a:xfrm>
            <a:off x="2115101" y="4650592"/>
            <a:ext cx="3803378" cy="6524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单一来源采购审批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52" name="组 6"/>
          <p:cNvGrpSpPr/>
          <p:nvPr/>
        </p:nvGrpSpPr>
        <p:grpSpPr>
          <a:xfrm>
            <a:off x="6241138" y="3215219"/>
            <a:ext cx="1115122" cy="1115122"/>
            <a:chOff x="6177776" y="1807948"/>
            <a:chExt cx="1115122" cy="1115122"/>
          </a:xfrm>
        </p:grpSpPr>
        <p:sp>
          <p:nvSpPr>
            <p:cNvPr id="53" name="椭圆 52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54" name="L 形 53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55" name="矩形 54"/>
          <p:cNvSpPr/>
          <p:nvPr/>
        </p:nvSpPr>
        <p:spPr>
          <a:xfrm>
            <a:off x="7546866" y="3406526"/>
            <a:ext cx="4008738" cy="652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产品采购比价意见审批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56" name="组 9"/>
          <p:cNvGrpSpPr/>
          <p:nvPr/>
        </p:nvGrpSpPr>
        <p:grpSpPr>
          <a:xfrm>
            <a:off x="6241138" y="1971153"/>
            <a:ext cx="1115122" cy="1115122"/>
            <a:chOff x="6177776" y="1807948"/>
            <a:chExt cx="1115122" cy="1115122"/>
          </a:xfrm>
        </p:grpSpPr>
        <p:sp>
          <p:nvSpPr>
            <p:cNvPr id="57" name="椭圆 56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58" name="L 形 57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59" name="矩形 58"/>
          <p:cNvSpPr/>
          <p:nvPr/>
        </p:nvSpPr>
        <p:spPr>
          <a:xfrm>
            <a:off x="7546866" y="2162460"/>
            <a:ext cx="3908255" cy="6524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采购择优评审审批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grpSp>
        <p:nvGrpSpPr>
          <p:cNvPr id="60" name="组 13"/>
          <p:cNvGrpSpPr/>
          <p:nvPr/>
        </p:nvGrpSpPr>
        <p:grpSpPr>
          <a:xfrm>
            <a:off x="6241138" y="4459285"/>
            <a:ext cx="1115122" cy="1115122"/>
            <a:chOff x="6177776" y="1807948"/>
            <a:chExt cx="1115122" cy="1115122"/>
          </a:xfrm>
        </p:grpSpPr>
        <p:sp>
          <p:nvSpPr>
            <p:cNvPr id="61" name="椭圆 60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  <p:sp>
          <p:nvSpPr>
            <p:cNvPr id="62" name="L 形 61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/>
            </a:p>
          </p:txBody>
        </p:sp>
      </p:grpSp>
      <p:sp>
        <p:nvSpPr>
          <p:cNvPr id="63" name="矩形 62"/>
          <p:cNvSpPr/>
          <p:nvPr/>
        </p:nvSpPr>
        <p:spPr>
          <a:xfrm>
            <a:off x="7546866" y="4650592"/>
            <a:ext cx="4008737" cy="6524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采购合同变更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/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废止审批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098685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7108"/>
          <a:stretch/>
        </p:blipFill>
        <p:spPr>
          <a:xfrm>
            <a:off x="842685" y="1939332"/>
            <a:ext cx="10889924" cy="2220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" r="3171" b="2853"/>
          <a:stretch/>
        </p:blipFill>
        <p:spPr>
          <a:xfrm>
            <a:off x="842685" y="4160018"/>
            <a:ext cx="10980360" cy="25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07" y="1735722"/>
            <a:ext cx="10098594" cy="49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01" y="1735722"/>
            <a:ext cx="1061989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99" y="1735722"/>
            <a:ext cx="10078496" cy="48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51720" y="175460"/>
            <a:ext cx="8585338" cy="75344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3730" dirty="0">
                <a:solidFill>
                  <a:schemeClr val="tx1"/>
                </a:solidFill>
              </a:rPr>
              <a:t>科研项目采购合同审批</a:t>
            </a:r>
            <a:endParaRPr lang="en-US" altLang="zh-CN" sz="373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558" y="1101480"/>
            <a:ext cx="952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进入路径：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外协合同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</a:t>
            </a:r>
            <a:r>
              <a:rPr lang="en-US" altLang="zh-CN" b="1" dirty="0" smtClean="0"/>
              <a:t>]</a:t>
            </a:r>
            <a:r>
              <a:rPr lang="en-US" altLang="zh-CN" dirty="0" smtClean="0"/>
              <a:t>-</a:t>
            </a:r>
            <a:r>
              <a:rPr lang="en-US" altLang="zh-CN" b="1" dirty="0" smtClean="0"/>
              <a:t>[</a:t>
            </a:r>
            <a:r>
              <a:rPr lang="zh-CN" altLang="en-US" dirty="0" smtClean="0"/>
              <a:t>科研项目采购合同审批</a:t>
            </a:r>
            <a:r>
              <a:rPr lang="en-US" altLang="zh-CN" b="1" dirty="0" smtClean="0"/>
              <a:t>]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12" y="1676452"/>
            <a:ext cx="8508954" cy="47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_1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模板页面_2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模板页面_3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PL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sharepoint/v3/field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商务SWOT分析图</Template>
  <TotalTime>2054</TotalTime>
  <Words>536</Words>
  <Application>Microsoft Office PowerPoint</Application>
  <PresentationFormat>自定义</PresentationFormat>
  <Paragraphs>95</Paragraphs>
  <Slides>22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微软雅黑</vt:lpstr>
      <vt:lpstr>Arial</vt:lpstr>
      <vt:lpstr>Century Gothic</vt:lpstr>
      <vt:lpstr>Segoe UI Light</vt:lpstr>
      <vt:lpstr>模板页面_1</vt:lpstr>
      <vt:lpstr>模板页面_2</vt:lpstr>
      <vt:lpstr>模板页面_3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P R 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用户19</dc:creator>
  <cp:keywords/>
  <dc:description/>
  <cp:lastModifiedBy>用户19</cp:lastModifiedBy>
  <cp:revision>172</cp:revision>
  <dcterms:created xsi:type="dcterms:W3CDTF">2022-08-27T01:40:09Z</dcterms:created>
  <dcterms:modified xsi:type="dcterms:W3CDTF">2023-01-03T08:13:19Z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